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7"/>
  </p:notesMasterIdLst>
  <p:sldIdLst>
    <p:sldId id="257" r:id="rId2"/>
    <p:sldId id="258" r:id="rId3"/>
    <p:sldId id="259" r:id="rId4"/>
    <p:sldId id="269" r:id="rId5"/>
    <p:sldId id="262" r:id="rId6"/>
    <p:sldId id="261" r:id="rId7"/>
    <p:sldId id="263" r:id="rId8"/>
    <p:sldId id="264" r:id="rId9"/>
    <p:sldId id="276" r:id="rId10"/>
    <p:sldId id="270" r:id="rId11"/>
    <p:sldId id="271" r:id="rId12"/>
    <p:sldId id="286" r:id="rId13"/>
    <p:sldId id="272" r:id="rId14"/>
    <p:sldId id="287" r:id="rId15"/>
    <p:sldId id="288" r:id="rId16"/>
    <p:sldId id="274" r:id="rId17"/>
    <p:sldId id="275" r:id="rId18"/>
    <p:sldId id="277" r:id="rId19"/>
    <p:sldId id="278" r:id="rId20"/>
    <p:sldId id="279" r:id="rId21"/>
    <p:sldId id="281" r:id="rId22"/>
    <p:sldId id="280" r:id="rId23"/>
    <p:sldId id="289" r:id="rId24"/>
    <p:sldId id="290" r:id="rId25"/>
    <p:sldId id="291" r:id="rId26"/>
    <p:sldId id="292" r:id="rId27"/>
    <p:sldId id="293" r:id="rId28"/>
    <p:sldId id="294" r:id="rId29"/>
    <p:sldId id="295" r:id="rId30"/>
    <p:sldId id="298" r:id="rId31"/>
    <p:sldId id="299" r:id="rId32"/>
    <p:sldId id="301" r:id="rId33"/>
    <p:sldId id="300" r:id="rId34"/>
    <p:sldId id="302" r:id="rId35"/>
    <p:sldId id="30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93" userDrawn="1">
          <p15:clr>
            <a:srgbClr val="A4A3A4"/>
          </p15:clr>
        </p15:guide>
        <p15:guide id="2" pos="5534" userDrawn="1">
          <p15:clr>
            <a:srgbClr val="A4A3A4"/>
          </p15:clr>
        </p15:guide>
        <p15:guide id="3" pos="2494" userDrawn="1">
          <p15:clr>
            <a:srgbClr val="A4A3A4"/>
          </p15:clr>
        </p15:guide>
        <p15:guide id="4" pos="226" userDrawn="1">
          <p15:clr>
            <a:srgbClr val="A4A3A4"/>
          </p15:clr>
        </p15:guide>
        <p15:guide id="5" orient="horz" pos="413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4E24"/>
    <a:srgbClr val="3A3042"/>
    <a:srgbClr val="FF6B35"/>
    <a:srgbClr val="DEC0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7" d="100"/>
          <a:sy n="67" d="100"/>
        </p:scale>
        <p:origin x="1392" y="60"/>
      </p:cViewPr>
      <p:guideLst>
        <p:guide orient="horz" pos="1593"/>
        <p:guide pos="5534"/>
        <p:guide pos="2494"/>
        <p:guide pos="226"/>
        <p:guide orient="horz" pos="413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91F989-E3F5-45C8-A9E2-B59559E089F8}" type="datetimeFigureOut">
              <a:rPr lang="en-US" smtClean="0"/>
              <a:t>8/31/2017</a:t>
            </a:fld>
            <a:endParaRPr lang="en-US"/>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652ECF-9F01-4FD8-8C41-9B1E847A5D4F}" type="slidenum">
              <a:rPr lang="en-US" smtClean="0"/>
              <a:t>‹N›</a:t>
            </a:fld>
            <a:endParaRPr lang="en-US"/>
          </a:p>
        </p:txBody>
      </p:sp>
    </p:spTree>
    <p:extLst>
      <p:ext uri="{BB962C8B-B14F-4D97-AF65-F5344CB8AC3E}">
        <p14:creationId xmlns:p14="http://schemas.microsoft.com/office/powerpoint/2010/main" val="2266517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CA20D13E-6742-42AA-AC51-AA575203348E}" type="slidenum">
              <a:rPr lang="en-US" smtClean="0"/>
              <a:t>2</a:t>
            </a:fld>
            <a:endParaRPr lang="en-US"/>
          </a:p>
        </p:txBody>
      </p:sp>
    </p:spTree>
    <p:extLst>
      <p:ext uri="{BB962C8B-B14F-4D97-AF65-F5344CB8AC3E}">
        <p14:creationId xmlns:p14="http://schemas.microsoft.com/office/powerpoint/2010/main" val="1938875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B44601"/>
                </a:solidFill>
                <a:latin typeface="Roboto Light" panose="02000000000000000000" pitchFamily="2" charset="0"/>
                <a:ea typeface="Roboto Light" panose="02000000000000000000" pitchFamily="2" charset="0"/>
                <a:cs typeface="Roboto Light" panose="02000000000000000000" pitchFamily="2" charset="0"/>
              </a:rPr>
              <a:t>(15 minutes)</a:t>
            </a:r>
          </a:p>
          <a:p>
            <a:endParaRPr lang="en-US" dirty="0"/>
          </a:p>
        </p:txBody>
      </p:sp>
      <p:sp>
        <p:nvSpPr>
          <p:cNvPr id="4" name="Segnaposto numero diapositiva 3"/>
          <p:cNvSpPr>
            <a:spLocks noGrp="1"/>
          </p:cNvSpPr>
          <p:nvPr>
            <p:ph type="sldNum" sz="quarter" idx="10"/>
          </p:nvPr>
        </p:nvSpPr>
        <p:spPr/>
        <p:txBody>
          <a:bodyPr/>
          <a:lstStyle/>
          <a:p>
            <a:fld id="{E84137A6-28BB-4C93-80A9-5E20020E1C10}" type="slidenum">
              <a:rPr lang="en-US" smtClean="0"/>
              <a:t>32</a:t>
            </a:fld>
            <a:endParaRPr lang="en-US"/>
          </a:p>
        </p:txBody>
      </p:sp>
    </p:spTree>
    <p:extLst>
      <p:ext uri="{BB962C8B-B14F-4D97-AF65-F5344CB8AC3E}">
        <p14:creationId xmlns:p14="http://schemas.microsoft.com/office/powerpoint/2010/main" val="3613115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4500"/>
            </a:lvl1pPr>
          </a:lstStyle>
          <a:p>
            <a:r>
              <a:rPr lang="it-IT" smtClean="0"/>
              <a:t>Fare clic per modificare lo stile del titolo</a:t>
            </a:r>
            <a:endParaRPr lang="en-US"/>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smtClean="0"/>
              <a:t>Fare clic per modificare lo stile del sottotitolo dello schema</a:t>
            </a:r>
            <a:endParaRPr lang="en-US"/>
          </a:p>
        </p:txBody>
      </p:sp>
      <p:sp>
        <p:nvSpPr>
          <p:cNvPr id="4" name="Segnaposto data 3"/>
          <p:cNvSpPr>
            <a:spLocks noGrp="1"/>
          </p:cNvSpPr>
          <p:nvPr>
            <p:ph type="dt" sz="half" idx="10"/>
          </p:nvPr>
        </p:nvSpPr>
        <p:spPr/>
        <p:txBody>
          <a:bodyPr/>
          <a:lstStyle/>
          <a:p>
            <a:fld id="{4D2201C3-E48C-4D30-8EDA-9783C9740127}" type="datetimeFigureOut">
              <a:rPr lang="en-US" smtClean="0">
                <a:solidFill>
                  <a:prstClr val="black">
                    <a:tint val="75000"/>
                  </a:prstClr>
                </a:solidFill>
              </a:rPr>
              <a:pPr/>
              <a:t>8/31/2017</a:t>
            </a:fld>
            <a:endParaRPr lang="en-US">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en-US">
              <a:solidFill>
                <a:prstClr val="black">
                  <a:tint val="75000"/>
                </a:prstClr>
              </a:solidFill>
            </a:endParaRPr>
          </a:p>
        </p:txBody>
      </p:sp>
      <p:sp>
        <p:nvSpPr>
          <p:cNvPr id="6" name="Segnaposto numero diapositiva 5"/>
          <p:cNvSpPr>
            <a:spLocks noGrp="1"/>
          </p:cNvSpPr>
          <p:nvPr>
            <p:ph type="sldNum" sz="quarter" idx="12"/>
          </p:nvPr>
        </p:nvSpPr>
        <p:spPr/>
        <p:txBody>
          <a:bodyPr/>
          <a:lstStyle/>
          <a:p>
            <a:fld id="{EF05DE13-EADA-4433-86FE-86F86A7B8E31}"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506657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4D2201C3-E48C-4D30-8EDA-9783C9740127}" type="datetimeFigureOut">
              <a:rPr lang="en-US" smtClean="0">
                <a:solidFill>
                  <a:prstClr val="black">
                    <a:tint val="75000"/>
                  </a:prstClr>
                </a:solidFill>
              </a:rPr>
              <a:pPr/>
              <a:t>8/31/2017</a:t>
            </a:fld>
            <a:endParaRPr lang="en-US">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en-US">
              <a:solidFill>
                <a:prstClr val="black">
                  <a:tint val="75000"/>
                </a:prstClr>
              </a:solidFill>
            </a:endParaRPr>
          </a:p>
        </p:txBody>
      </p:sp>
      <p:sp>
        <p:nvSpPr>
          <p:cNvPr id="6" name="Segnaposto numero diapositiva 5"/>
          <p:cNvSpPr>
            <a:spLocks noGrp="1"/>
          </p:cNvSpPr>
          <p:nvPr>
            <p:ph type="sldNum" sz="quarter" idx="12"/>
          </p:nvPr>
        </p:nvSpPr>
        <p:spPr/>
        <p:txBody>
          <a:bodyPr/>
          <a:lstStyle/>
          <a:p>
            <a:fld id="{EF05DE13-EADA-4433-86FE-86F86A7B8E31}"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870430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4907757" y="365125"/>
            <a:ext cx="1478756" cy="5811838"/>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71488" y="365125"/>
            <a:ext cx="4321969"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4D2201C3-E48C-4D30-8EDA-9783C9740127}" type="datetimeFigureOut">
              <a:rPr lang="en-US" smtClean="0">
                <a:solidFill>
                  <a:prstClr val="black">
                    <a:tint val="75000"/>
                  </a:prstClr>
                </a:solidFill>
              </a:rPr>
              <a:pPr/>
              <a:t>8/31/2017</a:t>
            </a:fld>
            <a:endParaRPr lang="en-US">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en-US">
              <a:solidFill>
                <a:prstClr val="black">
                  <a:tint val="75000"/>
                </a:prstClr>
              </a:solidFill>
            </a:endParaRPr>
          </a:p>
        </p:txBody>
      </p:sp>
      <p:sp>
        <p:nvSpPr>
          <p:cNvPr id="6" name="Segnaposto numero diapositiva 5"/>
          <p:cNvSpPr>
            <a:spLocks noGrp="1"/>
          </p:cNvSpPr>
          <p:nvPr>
            <p:ph type="sldNum" sz="quarter" idx="12"/>
          </p:nvPr>
        </p:nvSpPr>
        <p:spPr/>
        <p:txBody>
          <a:bodyPr/>
          <a:lstStyle/>
          <a:p>
            <a:fld id="{EF05DE13-EADA-4433-86FE-86F86A7B8E31}"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427351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4D2201C3-E48C-4D30-8EDA-9783C9740127}" type="datetimeFigureOut">
              <a:rPr lang="en-US" smtClean="0">
                <a:solidFill>
                  <a:prstClr val="black">
                    <a:tint val="75000"/>
                  </a:prstClr>
                </a:solidFill>
              </a:rPr>
              <a:pPr/>
              <a:t>8/31/2017</a:t>
            </a:fld>
            <a:endParaRPr lang="en-US">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en-US">
              <a:solidFill>
                <a:prstClr val="black">
                  <a:tint val="75000"/>
                </a:prstClr>
              </a:solidFill>
            </a:endParaRPr>
          </a:p>
        </p:txBody>
      </p:sp>
      <p:sp>
        <p:nvSpPr>
          <p:cNvPr id="6" name="Segnaposto numero diapositiva 5"/>
          <p:cNvSpPr>
            <a:spLocks noGrp="1"/>
          </p:cNvSpPr>
          <p:nvPr>
            <p:ph type="sldNum" sz="quarter" idx="12"/>
          </p:nvPr>
        </p:nvSpPr>
        <p:spPr/>
        <p:txBody>
          <a:bodyPr/>
          <a:lstStyle/>
          <a:p>
            <a:fld id="{EF05DE13-EADA-4433-86FE-86F86A7B8E31}"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900167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9"/>
            <a:ext cx="7886700" cy="2852737"/>
          </a:xfrm>
        </p:spPr>
        <p:txBody>
          <a:bodyPr anchor="b"/>
          <a:lstStyle>
            <a:lvl1pPr>
              <a:defRPr sz="4500"/>
            </a:lvl1pPr>
          </a:lstStyle>
          <a:p>
            <a:r>
              <a:rPr lang="it-IT" smtClean="0"/>
              <a:t>Fare clic per modificare lo stile del titolo</a:t>
            </a:r>
            <a:endParaRPr lang="en-US"/>
          </a:p>
        </p:txBody>
      </p:sp>
      <p:sp>
        <p:nvSpPr>
          <p:cNvPr id="3" name="Segnaposto tes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D2201C3-E48C-4D30-8EDA-9783C9740127}" type="datetimeFigureOut">
              <a:rPr lang="en-US" smtClean="0">
                <a:solidFill>
                  <a:prstClr val="black">
                    <a:tint val="75000"/>
                  </a:prstClr>
                </a:solidFill>
              </a:rPr>
              <a:pPr/>
              <a:t>8/31/2017</a:t>
            </a:fld>
            <a:endParaRPr lang="en-US">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en-US">
              <a:solidFill>
                <a:prstClr val="black">
                  <a:tint val="75000"/>
                </a:prstClr>
              </a:solidFill>
            </a:endParaRPr>
          </a:p>
        </p:txBody>
      </p:sp>
      <p:sp>
        <p:nvSpPr>
          <p:cNvPr id="6" name="Segnaposto numero diapositiva 5"/>
          <p:cNvSpPr>
            <a:spLocks noGrp="1"/>
          </p:cNvSpPr>
          <p:nvPr>
            <p:ph type="sldNum" sz="quarter" idx="12"/>
          </p:nvPr>
        </p:nvSpPr>
        <p:spPr/>
        <p:txBody>
          <a:bodyPr/>
          <a:lstStyle/>
          <a:p>
            <a:fld id="{EF05DE13-EADA-4433-86FE-86F86A7B8E31}"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590203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471487" y="1825625"/>
            <a:ext cx="2900363"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3486150" y="1825625"/>
            <a:ext cx="2900363"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p:txBody>
          <a:bodyPr/>
          <a:lstStyle/>
          <a:p>
            <a:fld id="{4D2201C3-E48C-4D30-8EDA-9783C9740127}" type="datetimeFigureOut">
              <a:rPr lang="en-US" smtClean="0">
                <a:solidFill>
                  <a:prstClr val="black">
                    <a:tint val="75000"/>
                  </a:prstClr>
                </a:solidFill>
              </a:rPr>
              <a:pPr/>
              <a:t>8/31/2017</a:t>
            </a:fld>
            <a:endParaRPr lang="en-US">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en-US">
              <a:solidFill>
                <a:prstClr val="black">
                  <a:tint val="75000"/>
                </a:prstClr>
              </a:solidFill>
            </a:endParaRPr>
          </a:p>
        </p:txBody>
      </p:sp>
      <p:sp>
        <p:nvSpPr>
          <p:cNvPr id="7" name="Segnaposto numero diapositiva 6"/>
          <p:cNvSpPr>
            <a:spLocks noGrp="1"/>
          </p:cNvSpPr>
          <p:nvPr>
            <p:ph type="sldNum" sz="quarter" idx="12"/>
          </p:nvPr>
        </p:nvSpPr>
        <p:spPr/>
        <p:txBody>
          <a:bodyPr/>
          <a:lstStyle/>
          <a:p>
            <a:fld id="{EF05DE13-EADA-4433-86FE-86F86A7B8E31}"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639262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29841" y="365126"/>
            <a:ext cx="7886700" cy="1325563"/>
          </a:xfrm>
        </p:spPr>
        <p:txBody>
          <a:bodyPr/>
          <a:lstStyle/>
          <a:p>
            <a:r>
              <a:rPr lang="it-IT" smtClean="0"/>
              <a:t>Fare clic per modificare lo stile del titolo</a:t>
            </a:r>
            <a:endParaRPr lang="en-US"/>
          </a:p>
        </p:txBody>
      </p:sp>
      <p:sp>
        <p:nvSpPr>
          <p:cNvPr id="3" name="Segnaposto tes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29842" y="2505075"/>
            <a:ext cx="3868340"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29150" y="2505075"/>
            <a:ext cx="3887391"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6"/>
          <p:cNvSpPr>
            <a:spLocks noGrp="1"/>
          </p:cNvSpPr>
          <p:nvPr>
            <p:ph type="dt" sz="half" idx="10"/>
          </p:nvPr>
        </p:nvSpPr>
        <p:spPr/>
        <p:txBody>
          <a:bodyPr/>
          <a:lstStyle/>
          <a:p>
            <a:fld id="{4D2201C3-E48C-4D30-8EDA-9783C9740127}" type="datetimeFigureOut">
              <a:rPr lang="en-US" smtClean="0">
                <a:solidFill>
                  <a:prstClr val="black">
                    <a:tint val="75000"/>
                  </a:prstClr>
                </a:solidFill>
              </a:rPr>
              <a:pPr/>
              <a:t>8/31/2017</a:t>
            </a:fld>
            <a:endParaRPr lang="en-US">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en-US">
              <a:solidFill>
                <a:prstClr val="black">
                  <a:tint val="75000"/>
                </a:prstClr>
              </a:solidFill>
            </a:endParaRPr>
          </a:p>
        </p:txBody>
      </p:sp>
      <p:sp>
        <p:nvSpPr>
          <p:cNvPr id="9" name="Segnaposto numero diapositiva 8"/>
          <p:cNvSpPr>
            <a:spLocks noGrp="1"/>
          </p:cNvSpPr>
          <p:nvPr>
            <p:ph type="sldNum" sz="quarter" idx="12"/>
          </p:nvPr>
        </p:nvSpPr>
        <p:spPr/>
        <p:txBody>
          <a:bodyPr/>
          <a:lstStyle/>
          <a:p>
            <a:fld id="{EF05DE13-EADA-4433-86FE-86F86A7B8E31}"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330740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2"/>
          <p:cNvSpPr>
            <a:spLocks noGrp="1"/>
          </p:cNvSpPr>
          <p:nvPr>
            <p:ph type="dt" sz="half" idx="10"/>
          </p:nvPr>
        </p:nvSpPr>
        <p:spPr/>
        <p:txBody>
          <a:bodyPr/>
          <a:lstStyle/>
          <a:p>
            <a:fld id="{4D2201C3-E48C-4D30-8EDA-9783C9740127}" type="datetimeFigureOut">
              <a:rPr lang="en-US" smtClean="0">
                <a:solidFill>
                  <a:prstClr val="black">
                    <a:tint val="75000"/>
                  </a:prstClr>
                </a:solidFill>
              </a:rPr>
              <a:pPr/>
              <a:t>8/31/2017</a:t>
            </a:fld>
            <a:endParaRPr lang="en-US">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en-US">
              <a:solidFill>
                <a:prstClr val="black">
                  <a:tint val="75000"/>
                </a:prstClr>
              </a:solidFill>
            </a:endParaRPr>
          </a:p>
        </p:txBody>
      </p:sp>
      <p:sp>
        <p:nvSpPr>
          <p:cNvPr id="5" name="Segnaposto numero diapositiva 4"/>
          <p:cNvSpPr>
            <a:spLocks noGrp="1"/>
          </p:cNvSpPr>
          <p:nvPr>
            <p:ph type="sldNum" sz="quarter" idx="12"/>
          </p:nvPr>
        </p:nvSpPr>
        <p:spPr/>
        <p:txBody>
          <a:bodyPr/>
          <a:lstStyle/>
          <a:p>
            <a:fld id="{EF05DE13-EADA-4433-86FE-86F86A7B8E31}"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721580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D2201C3-E48C-4D30-8EDA-9783C9740127}" type="datetimeFigureOut">
              <a:rPr lang="en-US" smtClean="0">
                <a:solidFill>
                  <a:prstClr val="black">
                    <a:tint val="75000"/>
                  </a:prstClr>
                </a:solidFill>
              </a:rPr>
              <a:pPr/>
              <a:t>8/31/2017</a:t>
            </a:fld>
            <a:endParaRPr lang="en-US">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en-US">
              <a:solidFill>
                <a:prstClr val="black">
                  <a:tint val="75000"/>
                </a:prstClr>
              </a:solidFill>
            </a:endParaRPr>
          </a:p>
        </p:txBody>
      </p:sp>
      <p:sp>
        <p:nvSpPr>
          <p:cNvPr id="4" name="Segnaposto numero diapositiva 3"/>
          <p:cNvSpPr>
            <a:spLocks noGrp="1"/>
          </p:cNvSpPr>
          <p:nvPr>
            <p:ph type="sldNum" sz="quarter" idx="12"/>
          </p:nvPr>
        </p:nvSpPr>
        <p:spPr/>
        <p:txBody>
          <a:bodyPr/>
          <a:lstStyle/>
          <a:p>
            <a:fld id="{EF05DE13-EADA-4433-86FE-86F86A7B8E31}"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840321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2400"/>
            </a:lvl1pPr>
          </a:lstStyle>
          <a:p>
            <a:r>
              <a:rPr lang="it-IT" smtClean="0"/>
              <a:t>Fare clic per modificare lo stile del titolo</a:t>
            </a:r>
            <a:endParaRPr lang="en-US"/>
          </a:p>
        </p:txBody>
      </p:sp>
      <p:sp>
        <p:nvSpPr>
          <p:cNvPr id="3" name="Segnaposto contenut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D2201C3-E48C-4D30-8EDA-9783C9740127}" type="datetimeFigureOut">
              <a:rPr lang="en-US" smtClean="0">
                <a:solidFill>
                  <a:prstClr val="black">
                    <a:tint val="75000"/>
                  </a:prstClr>
                </a:solidFill>
              </a:rPr>
              <a:pPr/>
              <a:t>8/31/2017</a:t>
            </a:fld>
            <a:endParaRPr lang="en-US">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en-US">
              <a:solidFill>
                <a:prstClr val="black">
                  <a:tint val="75000"/>
                </a:prstClr>
              </a:solidFill>
            </a:endParaRPr>
          </a:p>
        </p:txBody>
      </p:sp>
      <p:sp>
        <p:nvSpPr>
          <p:cNvPr id="7" name="Segnaposto numero diapositiva 6"/>
          <p:cNvSpPr>
            <a:spLocks noGrp="1"/>
          </p:cNvSpPr>
          <p:nvPr>
            <p:ph type="sldNum" sz="quarter" idx="12"/>
          </p:nvPr>
        </p:nvSpPr>
        <p:spPr/>
        <p:txBody>
          <a:bodyPr/>
          <a:lstStyle/>
          <a:p>
            <a:fld id="{EF05DE13-EADA-4433-86FE-86F86A7B8E31}"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629413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2400"/>
            </a:lvl1pPr>
          </a:lstStyle>
          <a:p>
            <a:r>
              <a:rPr lang="it-IT" smtClean="0"/>
              <a:t>Fare clic per modificare lo stile del titolo</a:t>
            </a:r>
            <a:endParaRPr lang="en-US"/>
          </a:p>
        </p:txBody>
      </p:sp>
      <p:sp>
        <p:nvSpPr>
          <p:cNvPr id="3" name="Segnaposto immagin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D2201C3-E48C-4D30-8EDA-9783C9740127}" type="datetimeFigureOut">
              <a:rPr lang="en-US" smtClean="0">
                <a:solidFill>
                  <a:prstClr val="black">
                    <a:tint val="75000"/>
                  </a:prstClr>
                </a:solidFill>
              </a:rPr>
              <a:pPr/>
              <a:t>8/31/2017</a:t>
            </a:fld>
            <a:endParaRPr lang="en-US">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en-US">
              <a:solidFill>
                <a:prstClr val="black">
                  <a:tint val="75000"/>
                </a:prstClr>
              </a:solidFill>
            </a:endParaRPr>
          </a:p>
        </p:txBody>
      </p:sp>
      <p:sp>
        <p:nvSpPr>
          <p:cNvPr id="7" name="Segnaposto numero diapositiva 6"/>
          <p:cNvSpPr>
            <a:spLocks noGrp="1"/>
          </p:cNvSpPr>
          <p:nvPr>
            <p:ph type="sldNum" sz="quarter" idx="12"/>
          </p:nvPr>
        </p:nvSpPr>
        <p:spPr/>
        <p:txBody>
          <a:bodyPr/>
          <a:lstStyle/>
          <a:p>
            <a:fld id="{EF05DE13-EADA-4433-86FE-86F86A7B8E31}"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586516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smtClean="0"/>
              <a:t>Fare clic per modificare lo stile del titolo</a:t>
            </a:r>
            <a:endParaRPr lang="en-US"/>
          </a:p>
        </p:txBody>
      </p:sp>
      <p:sp>
        <p:nvSpPr>
          <p:cNvPr id="3" name="Segnaposto tes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D2201C3-E48C-4D30-8EDA-9783C9740127}" type="datetimeFigureOut">
              <a:rPr lang="en-US" smtClean="0">
                <a:solidFill>
                  <a:prstClr val="black">
                    <a:tint val="75000"/>
                  </a:prstClr>
                </a:solidFill>
              </a:rPr>
              <a:pPr/>
              <a:t>8/31/2017</a:t>
            </a:fld>
            <a:endParaRPr lang="en-US">
              <a:solidFill>
                <a:prstClr val="black">
                  <a:tint val="75000"/>
                </a:prstClr>
              </a:solidFill>
            </a:endParaRPr>
          </a:p>
        </p:txBody>
      </p:sp>
      <p:sp>
        <p:nvSpPr>
          <p:cNvPr id="5" name="Segnaposto piè di pa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egnaposto numero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05DE13-EADA-4433-86FE-86F86A7B8E31}"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482640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7.xml"/><Relationship Id="rId1" Type="http://schemas.openxmlformats.org/officeDocument/2006/relationships/video" Target="https://www.youtube.com/embed/bLyzWnJH0-A"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video" Target="https://www.youtube.com/embed/DJQe7MI7qC4"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video" Target="https://www.youtube.com/embed/frBAMjgUlT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l="769" t="699" r="13325" b="2635"/>
          <a:stretch/>
        </p:blipFill>
        <p:spPr>
          <a:xfrm>
            <a:off x="0" y="0"/>
            <a:ext cx="9144000" cy="6858000"/>
          </a:xfrm>
          <a:prstGeom prst="rect">
            <a:avLst/>
          </a:prstGeom>
        </p:spPr>
      </p:pic>
      <p:sp>
        <p:nvSpPr>
          <p:cNvPr id="5" name="Rettangolo 4"/>
          <p:cNvSpPr/>
          <p:nvPr/>
        </p:nvSpPr>
        <p:spPr>
          <a:xfrm>
            <a:off x="0" y="0"/>
            <a:ext cx="9144000" cy="2014538"/>
          </a:xfrm>
          <a:prstGeom prst="rect">
            <a:avLst/>
          </a:prstGeom>
          <a:solidFill>
            <a:srgbClr val="3A3042">
              <a:alpha val="58000"/>
            </a:srgbClr>
          </a:solidFill>
          <a:ln>
            <a:solidFill>
              <a:srgbClr val="3A3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CasellaDiTesto 1"/>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Tahoma" panose="020B0604030504040204" pitchFamily="34" charset="0"/>
                <a:ea typeface="Tahoma" panose="020B0604030504040204" pitchFamily="34" charset="0"/>
                <a:cs typeface="Tahoma" panose="020B0604030504040204" pitchFamily="34" charset="0"/>
              </a:rPr>
              <a:t>Flavescenza </a:t>
            </a:r>
            <a:r>
              <a:rPr lang="en-US" sz="4000" dirty="0" err="1" smtClean="0">
                <a:solidFill>
                  <a:srgbClr val="D34E24"/>
                </a:solidFill>
                <a:latin typeface="Tahoma" panose="020B0604030504040204" pitchFamily="34" charset="0"/>
                <a:ea typeface="Tahoma" panose="020B0604030504040204" pitchFamily="34" charset="0"/>
                <a:cs typeface="Tahoma" panose="020B0604030504040204" pitchFamily="34" charset="0"/>
              </a:rPr>
              <a:t>Dorata</a:t>
            </a:r>
            <a:endParaRPr lang="en-US" sz="4000" dirty="0">
              <a:solidFill>
                <a:srgbClr val="D34E24"/>
              </a:solidFill>
              <a:latin typeface="Tahoma" panose="020B0604030504040204" pitchFamily="34" charset="0"/>
              <a:ea typeface="Tahoma" panose="020B0604030504040204" pitchFamily="34" charset="0"/>
              <a:cs typeface="Tahoma" panose="020B0604030504040204" pitchFamily="34" charset="0"/>
            </a:endParaRPr>
          </a:p>
        </p:txBody>
      </p:sp>
      <p:cxnSp>
        <p:nvCxnSpPr>
          <p:cNvPr id="3" name="Connettore 1 2"/>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362726" y="1090023"/>
            <a:ext cx="6665871" cy="584775"/>
          </a:xfrm>
          <a:prstGeom prst="rect">
            <a:avLst/>
          </a:prstGeom>
          <a:noFill/>
        </p:spPr>
        <p:txBody>
          <a:bodyPr wrap="square" rtlCol="0">
            <a:spAutoFit/>
          </a:bodyPr>
          <a:lstStyle/>
          <a:p>
            <a:r>
              <a:rPr lang="en-US" sz="3200" dirty="0" smtClean="0">
                <a:solidFill>
                  <a:srgbClr val="FFDDA1"/>
                </a:solidFill>
                <a:latin typeface="Tahoma" panose="020B0604030504040204" pitchFamily="34" charset="0"/>
                <a:ea typeface="Tahoma" panose="020B0604030504040204" pitchFamily="34" charset="0"/>
                <a:cs typeface="Tahoma" panose="020B0604030504040204" pitchFamily="34" charset="0"/>
              </a:rPr>
              <a:t>Come </a:t>
            </a:r>
            <a:r>
              <a:rPr lang="en-US" sz="3200" dirty="0" err="1" smtClean="0">
                <a:solidFill>
                  <a:srgbClr val="FFDDA1"/>
                </a:solidFill>
                <a:latin typeface="Tahoma" panose="020B0604030504040204" pitchFamily="34" charset="0"/>
                <a:ea typeface="Tahoma" panose="020B0604030504040204" pitchFamily="34" charset="0"/>
                <a:cs typeface="Tahoma" panose="020B0604030504040204" pitchFamily="34" charset="0"/>
              </a:rPr>
              <a:t>gestire</a:t>
            </a:r>
            <a:r>
              <a:rPr lang="en-US" sz="3200" dirty="0" smtClean="0">
                <a:solidFill>
                  <a:srgbClr val="FFDDA1"/>
                </a:solidFill>
                <a:latin typeface="Tahoma" panose="020B0604030504040204" pitchFamily="34" charset="0"/>
                <a:ea typeface="Tahoma" panose="020B0604030504040204" pitchFamily="34" charset="0"/>
                <a:cs typeface="Tahoma" panose="020B0604030504040204" pitchFamily="34" charset="0"/>
              </a:rPr>
              <a:t> la FD</a:t>
            </a:r>
            <a:endParaRPr lang="en-US" sz="3200" dirty="0">
              <a:solidFill>
                <a:srgbClr val="FFDDA1"/>
              </a:solidFill>
              <a:latin typeface="Tahoma" panose="020B0604030504040204" pitchFamily="34" charset="0"/>
              <a:ea typeface="Tahoma" panose="020B0604030504040204" pitchFamily="34" charset="0"/>
              <a:cs typeface="Tahoma" panose="020B0604030504040204" pitchFamily="34" charset="0"/>
            </a:endParaRPr>
          </a:p>
        </p:txBody>
      </p:sp>
      <p:sp>
        <p:nvSpPr>
          <p:cNvPr id="7" name="Rettangolo 6"/>
          <p:cNvSpPr/>
          <p:nvPr/>
        </p:nvSpPr>
        <p:spPr>
          <a:xfrm>
            <a:off x="258767" y="5761746"/>
            <a:ext cx="8280000" cy="720000"/>
          </a:xfrm>
          <a:prstGeom prst="rect">
            <a:avLst/>
          </a:prstGeom>
          <a:solidFill>
            <a:srgbClr val="3A3042">
              <a:alpha val="67000"/>
            </a:srgbClr>
          </a:solidFill>
          <a:ln>
            <a:solidFill>
              <a:srgbClr val="3A3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Immagin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5887" y="5761746"/>
            <a:ext cx="1087632" cy="720000"/>
          </a:xfrm>
          <a:prstGeom prst="rect">
            <a:avLst/>
          </a:prstGeom>
        </p:spPr>
      </p:pic>
      <p:sp>
        <p:nvSpPr>
          <p:cNvPr id="9" name="CasellaDiTesto 8"/>
          <p:cNvSpPr txBox="1"/>
          <p:nvPr/>
        </p:nvSpPr>
        <p:spPr>
          <a:xfrm>
            <a:off x="1203519" y="5875524"/>
            <a:ext cx="6040243" cy="507831"/>
          </a:xfrm>
          <a:prstGeom prst="rect">
            <a:avLst/>
          </a:prstGeom>
          <a:noFill/>
        </p:spPr>
        <p:txBody>
          <a:bodyPr wrap="square" rtlCol="0">
            <a:spAutoFit/>
          </a:bodyPr>
          <a:lstStyle/>
          <a:p>
            <a:pPr algn="just"/>
            <a:r>
              <a:rPr lang="it-IT" sz="1350" dirty="0">
                <a:solidFill>
                  <a:srgbClr val="FFDDA1"/>
                </a:solidFill>
                <a:latin typeface="Tahoma" panose="020B0604030504040204" pitchFamily="34" charset="0"/>
                <a:ea typeface="Tahoma" panose="020B0604030504040204" pitchFamily="34" charset="0"/>
                <a:cs typeface="Tahoma" panose="020B0604030504040204" pitchFamily="34" charset="0"/>
              </a:rPr>
              <a:t>Questo progetto è stato finanziato dall'Unione Europea nell'ambito del programma per la Ricerca e l'Innovazione </a:t>
            </a:r>
            <a:r>
              <a:rPr lang="it-IT" sz="1350" dirty="0" err="1">
                <a:solidFill>
                  <a:srgbClr val="FFDDA1"/>
                </a:solidFill>
                <a:latin typeface="Tahoma" panose="020B0604030504040204" pitchFamily="34" charset="0"/>
                <a:ea typeface="Tahoma" panose="020B0604030504040204" pitchFamily="34" charset="0"/>
                <a:cs typeface="Tahoma" panose="020B0604030504040204" pitchFamily="34" charset="0"/>
              </a:rPr>
              <a:t>Horizon</a:t>
            </a:r>
            <a:r>
              <a:rPr lang="it-IT" sz="1350" dirty="0">
                <a:solidFill>
                  <a:srgbClr val="FFDDA1"/>
                </a:solidFill>
                <a:latin typeface="Tahoma" panose="020B0604030504040204" pitchFamily="34" charset="0"/>
                <a:ea typeface="Tahoma" panose="020B0604030504040204" pitchFamily="34" charset="0"/>
                <a:cs typeface="Tahoma" panose="020B0604030504040204" pitchFamily="34" charset="0"/>
              </a:rPr>
              <a:t> 2020, contratto n.652601</a:t>
            </a:r>
            <a:endParaRPr lang="en-US" sz="1350" dirty="0">
              <a:solidFill>
                <a:srgbClr val="FFDDA1"/>
              </a:solidFill>
              <a:latin typeface="Tahoma" panose="020B0604030504040204" pitchFamily="34" charset="0"/>
              <a:ea typeface="Tahoma" panose="020B0604030504040204" pitchFamily="34" charset="0"/>
              <a:cs typeface="Tahoma" panose="020B0604030504040204" pitchFamily="34" charset="0"/>
            </a:endParaRPr>
          </a:p>
        </p:txBody>
      </p:sp>
      <p:pic>
        <p:nvPicPr>
          <p:cNvPr id="10" name="Immagin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86627" y="5752910"/>
            <a:ext cx="1689770" cy="735050"/>
          </a:xfrm>
          <a:prstGeom prst="rect">
            <a:avLst/>
          </a:prstGeom>
        </p:spPr>
      </p:pic>
    </p:spTree>
    <p:extLst>
      <p:ext uri="{BB962C8B-B14F-4D97-AF65-F5344CB8AC3E}">
        <p14:creationId xmlns:p14="http://schemas.microsoft.com/office/powerpoint/2010/main" val="2986237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ttore 1 2"/>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5" name="CasellaDiTesto 4"/>
          <p:cNvSpPr txBox="1"/>
          <p:nvPr/>
        </p:nvSpPr>
        <p:spPr>
          <a:xfrm>
            <a:off x="273046" y="2343144"/>
            <a:ext cx="8656642" cy="2862322"/>
          </a:xfrm>
          <a:prstGeom prst="rect">
            <a:avLst/>
          </a:prstGeom>
          <a:noFill/>
        </p:spPr>
        <p:txBody>
          <a:bodyPr wrap="square" rtlCol="0">
            <a:spAutoFit/>
          </a:bodyPr>
          <a:lstStyle/>
          <a:p>
            <a:pPr algn="just">
              <a:lnSpc>
                <a:spcPct val="150000"/>
              </a:lnSpc>
            </a:pPr>
            <a:r>
              <a:rPr lang="it-IT" dirty="0" smtClean="0">
                <a:solidFill>
                  <a:srgbClr val="3A3042"/>
                </a:solidFill>
                <a:latin typeface="Tahoma" panose="020B0604030504040204" pitchFamily="34" charset="0"/>
                <a:ea typeface="Tahoma" panose="020B0604030504040204" pitchFamily="34" charset="0"/>
                <a:cs typeface="Tahoma" panose="020B0604030504040204" pitchFamily="34" charset="0"/>
              </a:rPr>
              <a:t>Per avere successo nella lotta contro l’insetto vettore è necessario controllare la sua popolazione; le pratiche di monitoraggio più comuni sono:</a:t>
            </a:r>
          </a:p>
          <a:p>
            <a:pPr algn="just">
              <a:lnSpc>
                <a:spcPct val="150000"/>
              </a:lnSpc>
            </a:pPr>
            <a:endParaRPr lang="it-IT" dirty="0" smtClean="0">
              <a:solidFill>
                <a:srgbClr val="3A3042"/>
              </a:solidFill>
              <a:latin typeface="Tahoma" panose="020B0604030504040204" pitchFamily="34" charset="0"/>
              <a:ea typeface="Tahoma" panose="020B0604030504040204" pitchFamily="34" charset="0"/>
              <a:cs typeface="Tahoma" panose="020B0604030504040204" pitchFamily="34" charset="0"/>
            </a:endParaRPr>
          </a:p>
          <a:p>
            <a:pPr marL="742950" lvl="1" indent="-285750" algn="just">
              <a:lnSpc>
                <a:spcPct val="150000"/>
              </a:lnSpc>
              <a:buClr>
                <a:srgbClr val="D34E24"/>
              </a:buClr>
              <a:buFont typeface="Arial" panose="020B0604020202020204" pitchFamily="34" charset="0"/>
              <a:buChar char="•"/>
            </a:pPr>
            <a:r>
              <a:rPr lang="it-IT" dirty="0" smtClean="0">
                <a:solidFill>
                  <a:srgbClr val="3A3042"/>
                </a:solidFill>
                <a:latin typeface="Tahoma" panose="020B0604030504040204" pitchFamily="34" charset="0"/>
                <a:ea typeface="Tahoma" panose="020B0604030504040204" pitchFamily="34" charset="0"/>
                <a:cs typeface="Tahoma" panose="020B0604030504040204" pitchFamily="34" charset="0"/>
              </a:rPr>
              <a:t>Gabbie di schiusura</a:t>
            </a:r>
          </a:p>
          <a:p>
            <a:pPr marL="742950" lvl="1" indent="-285750" algn="just">
              <a:lnSpc>
                <a:spcPct val="150000"/>
              </a:lnSpc>
              <a:buClr>
                <a:srgbClr val="D34E24"/>
              </a:buClr>
              <a:buFont typeface="Arial" panose="020B0604020202020204" pitchFamily="34" charset="0"/>
              <a:buChar char="•"/>
            </a:pPr>
            <a:r>
              <a:rPr lang="it-IT" dirty="0" smtClean="0">
                <a:solidFill>
                  <a:srgbClr val="3A3042"/>
                </a:solidFill>
                <a:latin typeface="Tahoma" panose="020B0604030504040204" pitchFamily="34" charset="0"/>
                <a:ea typeface="Tahoma" panose="020B0604030504040204" pitchFamily="34" charset="0"/>
                <a:cs typeface="Tahoma" panose="020B0604030504040204" pitchFamily="34" charset="0"/>
              </a:rPr>
              <a:t>Modelli matematici</a:t>
            </a:r>
          </a:p>
          <a:p>
            <a:pPr marL="742950" lvl="1" indent="-285750" algn="just">
              <a:lnSpc>
                <a:spcPct val="150000"/>
              </a:lnSpc>
              <a:buClr>
                <a:srgbClr val="D34E24"/>
              </a:buClr>
              <a:buFont typeface="Arial" panose="020B0604020202020204" pitchFamily="34" charset="0"/>
              <a:buChar char="•"/>
            </a:pPr>
            <a:r>
              <a:rPr lang="it-IT" dirty="0" smtClean="0">
                <a:solidFill>
                  <a:srgbClr val="3A3042"/>
                </a:solidFill>
                <a:latin typeface="Tahoma" panose="020B0604030504040204" pitchFamily="34" charset="0"/>
                <a:ea typeface="Tahoma" panose="020B0604030504040204" pitchFamily="34" charset="0"/>
                <a:cs typeface="Tahoma" panose="020B0604030504040204" pitchFamily="34" charset="0"/>
              </a:rPr>
              <a:t>Monitoraggio degli adulti con trappole</a:t>
            </a:r>
            <a:endParaRPr lang="it-IT" dirty="0" smtClean="0">
              <a:solidFill>
                <a:srgbClr val="FA9F42"/>
              </a:solidFill>
              <a:latin typeface="Tahoma" panose="020B0604030504040204" pitchFamily="34" charset="0"/>
              <a:ea typeface="Tahoma" panose="020B0604030504040204" pitchFamily="34" charset="0"/>
              <a:cs typeface="Tahoma" panose="020B0604030504040204" pitchFamily="34" charset="0"/>
            </a:endParaRPr>
          </a:p>
          <a:p>
            <a:pPr algn="just">
              <a:buClr>
                <a:srgbClr val="D34E24"/>
              </a:buClr>
            </a:pP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p:cNvSpPr txBox="1"/>
          <p:nvPr/>
        </p:nvSpPr>
        <p:spPr>
          <a:xfrm>
            <a:off x="491319" y="1090023"/>
            <a:ext cx="4435523" cy="461665"/>
          </a:xfrm>
          <a:prstGeom prst="rect">
            <a:avLst/>
          </a:prstGeom>
          <a:noFill/>
        </p:spPr>
        <p:txBody>
          <a:bodyPr wrap="square" rtlCol="0">
            <a:spAutoFit/>
          </a:bodyPr>
          <a:lstStyle/>
          <a:p>
            <a:r>
              <a:rPr lang="it-IT" sz="2400" dirty="0" smtClean="0">
                <a:solidFill>
                  <a:srgbClr val="FF6B35"/>
                </a:solidFill>
                <a:latin typeface="Tahoma" panose="020B0604030504040204" pitchFamily="34" charset="0"/>
                <a:ea typeface="Tahoma" panose="020B0604030504040204" pitchFamily="34" charset="0"/>
                <a:cs typeface="Tahoma" panose="020B0604030504040204" pitchFamily="34" charset="0"/>
              </a:rPr>
              <a:t>Lotta contro l’insetto vettore</a:t>
            </a:r>
            <a:endParaRPr lang="it-IT" sz="2400" dirty="0">
              <a:solidFill>
                <a:srgbClr val="FF6B35"/>
              </a:solidFill>
              <a:latin typeface="Tahoma" panose="020B0604030504040204" pitchFamily="34" charset="0"/>
              <a:ea typeface="Tahoma" panose="020B0604030504040204" pitchFamily="34" charset="0"/>
              <a:cs typeface="Tahoma" panose="020B0604030504040204" pitchFamily="34" charset="0"/>
            </a:endParaRPr>
          </a:p>
        </p:txBody>
      </p:sp>
      <p:sp>
        <p:nvSpPr>
          <p:cNvPr id="7" name="CasellaDiTesto 6"/>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Tahoma" panose="020B0604030504040204" pitchFamily="34" charset="0"/>
                <a:ea typeface="Tahoma" panose="020B0604030504040204" pitchFamily="34" charset="0"/>
                <a:cs typeface="Tahoma" panose="020B0604030504040204" pitchFamily="34" charset="0"/>
              </a:rPr>
              <a:t>Flavescenza </a:t>
            </a:r>
            <a:r>
              <a:rPr lang="en-US" sz="4000" dirty="0" err="1" smtClean="0">
                <a:solidFill>
                  <a:srgbClr val="D34E24"/>
                </a:solidFill>
                <a:latin typeface="Tahoma" panose="020B0604030504040204" pitchFamily="34" charset="0"/>
                <a:ea typeface="Tahoma" panose="020B0604030504040204" pitchFamily="34" charset="0"/>
                <a:cs typeface="Tahoma" panose="020B0604030504040204" pitchFamily="34" charset="0"/>
              </a:rPr>
              <a:t>Dorata</a:t>
            </a:r>
            <a:endParaRPr lang="en-US" sz="4000" dirty="0">
              <a:solidFill>
                <a:srgbClr val="D34E24"/>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387232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ttore 1 2"/>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491319" y="1090023"/>
            <a:ext cx="6295244" cy="461665"/>
          </a:xfrm>
          <a:prstGeom prst="rect">
            <a:avLst/>
          </a:prstGeom>
          <a:noFill/>
        </p:spPr>
        <p:txBody>
          <a:bodyPr wrap="square" rtlCol="0">
            <a:spAutoFit/>
          </a:bodyPr>
          <a:lstStyle/>
          <a:p>
            <a:r>
              <a:rPr lang="en-US" sz="2400" dirty="0" err="1" smtClean="0">
                <a:solidFill>
                  <a:srgbClr val="FF6B35"/>
                </a:solidFill>
                <a:latin typeface="Tahoma" panose="020B0604030504040204" pitchFamily="34" charset="0"/>
                <a:ea typeface="Tahoma" panose="020B0604030504040204" pitchFamily="34" charset="0"/>
                <a:cs typeface="Tahoma" panose="020B0604030504040204" pitchFamily="34" charset="0"/>
              </a:rPr>
              <a:t>Gabbie</a:t>
            </a:r>
            <a:r>
              <a:rPr lang="en-US" sz="2400" dirty="0" smtClean="0">
                <a:solidFill>
                  <a:srgbClr val="FF6B35"/>
                </a:solidFill>
                <a:latin typeface="Tahoma" panose="020B0604030504040204" pitchFamily="34" charset="0"/>
                <a:ea typeface="Tahoma" panose="020B0604030504040204" pitchFamily="34" charset="0"/>
                <a:cs typeface="Tahoma" panose="020B0604030504040204" pitchFamily="34" charset="0"/>
              </a:rPr>
              <a:t> per </a:t>
            </a:r>
            <a:r>
              <a:rPr lang="en-US" sz="2400" dirty="0" err="1" smtClean="0">
                <a:solidFill>
                  <a:srgbClr val="FF6B35"/>
                </a:solidFill>
                <a:latin typeface="Tahoma" panose="020B0604030504040204" pitchFamily="34" charset="0"/>
                <a:ea typeface="Tahoma" panose="020B0604030504040204" pitchFamily="34" charset="0"/>
                <a:cs typeface="Tahoma" panose="020B0604030504040204" pitchFamily="34" charset="0"/>
              </a:rPr>
              <a:t>il</a:t>
            </a:r>
            <a:r>
              <a:rPr lang="en-US" sz="2400" dirty="0" smtClean="0">
                <a:solidFill>
                  <a:srgbClr val="FF6B35"/>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rgbClr val="FF6B35"/>
                </a:solidFill>
                <a:latin typeface="Tahoma" panose="020B0604030504040204" pitchFamily="34" charset="0"/>
                <a:ea typeface="Tahoma" panose="020B0604030504040204" pitchFamily="34" charset="0"/>
                <a:cs typeface="Tahoma" panose="020B0604030504040204" pitchFamily="34" charset="0"/>
              </a:rPr>
              <a:t>controllo</a:t>
            </a:r>
            <a:r>
              <a:rPr lang="en-US" sz="2400" dirty="0" smtClean="0">
                <a:solidFill>
                  <a:srgbClr val="FF6B35"/>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rgbClr val="FF6B35"/>
                </a:solidFill>
                <a:latin typeface="Tahoma" panose="020B0604030504040204" pitchFamily="34" charset="0"/>
                <a:ea typeface="Tahoma" panose="020B0604030504040204" pitchFamily="34" charset="0"/>
                <a:cs typeface="Tahoma" panose="020B0604030504040204" pitchFamily="34" charset="0"/>
              </a:rPr>
              <a:t>della</a:t>
            </a:r>
            <a:r>
              <a:rPr lang="en-US" sz="2400" dirty="0" smtClean="0">
                <a:solidFill>
                  <a:srgbClr val="FF6B35"/>
                </a:solidFill>
                <a:latin typeface="Tahoma" panose="020B0604030504040204" pitchFamily="34" charset="0"/>
                <a:ea typeface="Tahoma" panose="020B0604030504040204" pitchFamily="34" charset="0"/>
                <a:cs typeface="Tahoma" panose="020B0604030504040204" pitchFamily="34" charset="0"/>
              </a:rPr>
              <a:t> schiusura di ST</a:t>
            </a:r>
            <a:endParaRPr lang="en-US" sz="2400" dirty="0">
              <a:solidFill>
                <a:srgbClr val="FF6B35"/>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p:cNvSpPr txBox="1"/>
          <p:nvPr/>
        </p:nvSpPr>
        <p:spPr>
          <a:xfrm>
            <a:off x="3871154" y="2676690"/>
            <a:ext cx="5070479" cy="3000821"/>
          </a:xfrm>
          <a:prstGeom prst="rect">
            <a:avLst/>
          </a:prstGeom>
          <a:noFill/>
        </p:spPr>
        <p:txBody>
          <a:bodyPr wrap="square" rtlCol="0">
            <a:spAutoFit/>
          </a:bodyPr>
          <a:lstStyle/>
          <a:p>
            <a:pPr algn="just">
              <a:lnSpc>
                <a:spcPct val="150000"/>
              </a:lnSpc>
            </a:pPr>
            <a:r>
              <a:rPr lang="it-IT" dirty="0" smtClean="0">
                <a:solidFill>
                  <a:srgbClr val="3A3042"/>
                </a:solidFill>
                <a:latin typeface="Tahoma" panose="020B0604030504040204" pitchFamily="34" charset="0"/>
                <a:ea typeface="Tahoma" panose="020B0604030504040204" pitchFamily="34" charset="0"/>
                <a:cs typeface="Tahoma" panose="020B0604030504040204" pitchFamily="34" charset="0"/>
              </a:rPr>
              <a:t>Queste gabbie sono molto utili per capire quando c’è stata la prima schiusura delle uova di ST. Del legno, preferibilmente di due anni, dove si ritiene possano esserci uova di ST viene messo in una gabbia. Ogni giorno viene tenuto sotto monitoraggio per vedere se la schiusura delle uova è avvenuta.</a:t>
            </a:r>
            <a:endParaRPr lang="it-IT" dirty="0">
              <a:latin typeface="Tahoma" panose="020B0604030504040204" pitchFamily="34" charset="0"/>
              <a:ea typeface="Tahoma" panose="020B0604030504040204" pitchFamily="34" charset="0"/>
              <a:cs typeface="Tahoma" panose="020B0604030504040204" pitchFamily="34" charset="0"/>
            </a:endParaRPr>
          </a:p>
        </p:txBody>
      </p:sp>
      <p:pic>
        <p:nvPicPr>
          <p:cNvPr id="6" name="Immagin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41194" y="2528888"/>
            <a:ext cx="3240000" cy="3240000"/>
          </a:xfrm>
          <a:prstGeom prst="ellipse">
            <a:avLst/>
          </a:prstGeom>
        </p:spPr>
      </p:pic>
      <p:sp>
        <p:nvSpPr>
          <p:cNvPr id="7" name="CasellaDiTesto 6"/>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Tahoma" panose="020B0604030504040204" pitchFamily="34" charset="0"/>
                <a:ea typeface="Tahoma" panose="020B0604030504040204" pitchFamily="34" charset="0"/>
                <a:cs typeface="Tahoma" panose="020B0604030504040204" pitchFamily="34" charset="0"/>
              </a:rPr>
              <a:t>Flavescenza </a:t>
            </a:r>
            <a:r>
              <a:rPr lang="en-US" sz="4000" dirty="0" err="1" smtClean="0">
                <a:solidFill>
                  <a:srgbClr val="D34E24"/>
                </a:solidFill>
                <a:latin typeface="Tahoma" panose="020B0604030504040204" pitchFamily="34" charset="0"/>
                <a:ea typeface="Tahoma" panose="020B0604030504040204" pitchFamily="34" charset="0"/>
                <a:cs typeface="Tahoma" panose="020B0604030504040204" pitchFamily="34" charset="0"/>
              </a:rPr>
              <a:t>Dorata</a:t>
            </a:r>
            <a:endParaRPr lang="en-US" sz="4000" dirty="0">
              <a:solidFill>
                <a:srgbClr val="D34E24"/>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128893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857624" y="3063975"/>
            <a:ext cx="5057775" cy="2169825"/>
          </a:xfrm>
          <a:prstGeom prst="rect">
            <a:avLst/>
          </a:prstGeom>
        </p:spPr>
        <p:txBody>
          <a:bodyPr wrap="square">
            <a:spAutoFit/>
          </a:bodyPr>
          <a:lstStyle/>
          <a:p>
            <a:pPr algn="just">
              <a:lnSpc>
                <a:spcPct val="150000"/>
              </a:lnSpc>
            </a:pPr>
            <a:r>
              <a:rPr lang="it-IT" dirty="0" smtClean="0">
                <a:solidFill>
                  <a:srgbClr val="3A3042"/>
                </a:solidFill>
                <a:latin typeface="Tahoma" panose="020B0604030504040204" pitchFamily="34" charset="0"/>
                <a:ea typeface="Tahoma" panose="020B0604030504040204" pitchFamily="34" charset="0"/>
                <a:cs typeface="Tahoma" panose="020B0604030504040204" pitchFamily="34" charset="0"/>
              </a:rPr>
              <a:t>Una trappola adesiva viene inserita nella gabbia per catturare le ninfe appena nate. </a:t>
            </a:r>
          </a:p>
          <a:p>
            <a:pPr algn="just">
              <a:lnSpc>
                <a:spcPct val="150000"/>
              </a:lnSpc>
            </a:pPr>
            <a:r>
              <a:rPr lang="it-IT" dirty="0" smtClean="0">
                <a:solidFill>
                  <a:srgbClr val="D34E24"/>
                </a:solidFill>
                <a:latin typeface="Tahoma" panose="020B0604030504040204" pitchFamily="34" charset="0"/>
                <a:ea typeface="Tahoma" panose="020B0604030504040204" pitchFamily="34" charset="0"/>
                <a:cs typeface="Tahoma" panose="020B0604030504040204" pitchFamily="34" charset="0"/>
              </a:rPr>
              <a:t>Il primo trattamento insetticida viene posizionato 30 giorni dopo la schiusura delle prime uova.</a:t>
            </a:r>
            <a:endParaRPr lang="en-US" dirty="0">
              <a:solidFill>
                <a:srgbClr val="D34E24"/>
              </a:solidFill>
              <a:latin typeface="Tahoma" panose="020B0604030504040204" pitchFamily="34" charset="0"/>
              <a:ea typeface="Tahoma" panose="020B0604030504040204" pitchFamily="34" charset="0"/>
              <a:cs typeface="Tahoma" panose="020B0604030504040204" pitchFamily="34" charset="0"/>
            </a:endParaRPr>
          </a:p>
        </p:txBody>
      </p:sp>
      <p:cxnSp>
        <p:nvCxnSpPr>
          <p:cNvPr id="4" name="Connettore 1 3"/>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pic>
        <p:nvPicPr>
          <p:cNvPr id="6" name="Immagin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41194" y="2528888"/>
            <a:ext cx="3240000" cy="3240000"/>
          </a:xfrm>
          <a:prstGeom prst="ellipse">
            <a:avLst/>
          </a:prstGeom>
        </p:spPr>
      </p:pic>
      <p:sp>
        <p:nvSpPr>
          <p:cNvPr id="8" name="CasellaDiTesto 7"/>
          <p:cNvSpPr txBox="1"/>
          <p:nvPr/>
        </p:nvSpPr>
        <p:spPr>
          <a:xfrm>
            <a:off x="491319" y="1090023"/>
            <a:ext cx="6295244" cy="461665"/>
          </a:xfrm>
          <a:prstGeom prst="rect">
            <a:avLst/>
          </a:prstGeom>
          <a:noFill/>
        </p:spPr>
        <p:txBody>
          <a:bodyPr wrap="square" rtlCol="0">
            <a:spAutoFit/>
          </a:bodyPr>
          <a:lstStyle/>
          <a:p>
            <a:r>
              <a:rPr lang="en-US" sz="2400" dirty="0" err="1" smtClean="0">
                <a:solidFill>
                  <a:srgbClr val="FF6B35"/>
                </a:solidFill>
                <a:latin typeface="Tahoma" panose="020B0604030504040204" pitchFamily="34" charset="0"/>
                <a:ea typeface="Tahoma" panose="020B0604030504040204" pitchFamily="34" charset="0"/>
                <a:cs typeface="Tahoma" panose="020B0604030504040204" pitchFamily="34" charset="0"/>
              </a:rPr>
              <a:t>Gabbie</a:t>
            </a:r>
            <a:r>
              <a:rPr lang="en-US" sz="2400" dirty="0" smtClean="0">
                <a:solidFill>
                  <a:srgbClr val="FF6B35"/>
                </a:solidFill>
                <a:latin typeface="Tahoma" panose="020B0604030504040204" pitchFamily="34" charset="0"/>
                <a:ea typeface="Tahoma" panose="020B0604030504040204" pitchFamily="34" charset="0"/>
                <a:cs typeface="Tahoma" panose="020B0604030504040204" pitchFamily="34" charset="0"/>
              </a:rPr>
              <a:t> per </a:t>
            </a:r>
            <a:r>
              <a:rPr lang="en-US" sz="2400" dirty="0" err="1" smtClean="0">
                <a:solidFill>
                  <a:srgbClr val="FF6B35"/>
                </a:solidFill>
                <a:latin typeface="Tahoma" panose="020B0604030504040204" pitchFamily="34" charset="0"/>
                <a:ea typeface="Tahoma" panose="020B0604030504040204" pitchFamily="34" charset="0"/>
                <a:cs typeface="Tahoma" panose="020B0604030504040204" pitchFamily="34" charset="0"/>
              </a:rPr>
              <a:t>il</a:t>
            </a:r>
            <a:r>
              <a:rPr lang="en-US" sz="2400" dirty="0" smtClean="0">
                <a:solidFill>
                  <a:srgbClr val="FF6B35"/>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rgbClr val="FF6B35"/>
                </a:solidFill>
                <a:latin typeface="Tahoma" panose="020B0604030504040204" pitchFamily="34" charset="0"/>
                <a:ea typeface="Tahoma" panose="020B0604030504040204" pitchFamily="34" charset="0"/>
                <a:cs typeface="Tahoma" panose="020B0604030504040204" pitchFamily="34" charset="0"/>
              </a:rPr>
              <a:t>controllo</a:t>
            </a:r>
            <a:r>
              <a:rPr lang="en-US" sz="2400" dirty="0" smtClean="0">
                <a:solidFill>
                  <a:srgbClr val="FF6B35"/>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rgbClr val="FF6B35"/>
                </a:solidFill>
                <a:latin typeface="Tahoma" panose="020B0604030504040204" pitchFamily="34" charset="0"/>
                <a:ea typeface="Tahoma" panose="020B0604030504040204" pitchFamily="34" charset="0"/>
                <a:cs typeface="Tahoma" panose="020B0604030504040204" pitchFamily="34" charset="0"/>
              </a:rPr>
              <a:t>della</a:t>
            </a:r>
            <a:r>
              <a:rPr lang="en-US" sz="2400" dirty="0" smtClean="0">
                <a:solidFill>
                  <a:srgbClr val="FF6B35"/>
                </a:solidFill>
                <a:latin typeface="Tahoma" panose="020B0604030504040204" pitchFamily="34" charset="0"/>
                <a:ea typeface="Tahoma" panose="020B0604030504040204" pitchFamily="34" charset="0"/>
                <a:cs typeface="Tahoma" panose="020B0604030504040204" pitchFamily="34" charset="0"/>
              </a:rPr>
              <a:t> schiusura di ST</a:t>
            </a:r>
            <a:endParaRPr lang="en-US" sz="2400" dirty="0">
              <a:solidFill>
                <a:srgbClr val="FF6B35"/>
              </a:solidFill>
              <a:latin typeface="Tahoma" panose="020B0604030504040204" pitchFamily="34" charset="0"/>
              <a:ea typeface="Tahoma" panose="020B0604030504040204" pitchFamily="34" charset="0"/>
              <a:cs typeface="Tahoma" panose="020B0604030504040204" pitchFamily="34" charset="0"/>
            </a:endParaRPr>
          </a:p>
        </p:txBody>
      </p:sp>
      <p:sp>
        <p:nvSpPr>
          <p:cNvPr id="9" name="CasellaDiTesto 8"/>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Tahoma" panose="020B0604030504040204" pitchFamily="34" charset="0"/>
                <a:ea typeface="Tahoma" panose="020B0604030504040204" pitchFamily="34" charset="0"/>
                <a:cs typeface="Tahoma" panose="020B0604030504040204" pitchFamily="34" charset="0"/>
              </a:rPr>
              <a:t>Flavescenza </a:t>
            </a:r>
            <a:r>
              <a:rPr lang="en-US" sz="4000" dirty="0" err="1" smtClean="0">
                <a:solidFill>
                  <a:srgbClr val="D34E24"/>
                </a:solidFill>
                <a:latin typeface="Tahoma" panose="020B0604030504040204" pitchFamily="34" charset="0"/>
                <a:ea typeface="Tahoma" panose="020B0604030504040204" pitchFamily="34" charset="0"/>
                <a:cs typeface="Tahoma" panose="020B0604030504040204" pitchFamily="34" charset="0"/>
              </a:rPr>
              <a:t>Dorata</a:t>
            </a:r>
            <a:endParaRPr lang="en-US" sz="4000" dirty="0">
              <a:solidFill>
                <a:srgbClr val="D34E24"/>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696173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588" y="3829050"/>
            <a:ext cx="4171868" cy="3028950"/>
          </a:xfrm>
          <a:prstGeom prst="rect">
            <a:avLst/>
          </a:prstGeom>
        </p:spPr>
      </p:pic>
      <p:cxnSp>
        <p:nvCxnSpPr>
          <p:cNvPr id="3" name="Connettore 1 2"/>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5" name="CasellaDiTesto 4"/>
          <p:cNvSpPr txBox="1"/>
          <p:nvPr/>
        </p:nvSpPr>
        <p:spPr>
          <a:xfrm>
            <a:off x="4400550" y="2331014"/>
            <a:ext cx="4500563" cy="3000821"/>
          </a:xfrm>
          <a:prstGeom prst="rect">
            <a:avLst/>
          </a:prstGeom>
          <a:noFill/>
        </p:spPr>
        <p:txBody>
          <a:bodyPr wrap="square" rtlCol="0">
            <a:spAutoFit/>
          </a:bodyPr>
          <a:lstStyle/>
          <a:p>
            <a:pPr algn="just">
              <a:lnSpc>
                <a:spcPct val="150000"/>
              </a:lnSpc>
            </a:pPr>
            <a:r>
              <a:rPr lang="it-IT" dirty="0" smtClean="0">
                <a:latin typeface="Tahoma" panose="020B0604030504040204" pitchFamily="34" charset="0"/>
                <a:ea typeface="Tahoma" panose="020B0604030504040204" pitchFamily="34" charset="0"/>
                <a:cs typeface="Tahoma" panose="020B0604030504040204" pitchFamily="34" charset="0"/>
              </a:rPr>
              <a:t>Sistemi di supporto decisionale esistono e sono in grado di predire la presenza di ST nel vigneto.</a:t>
            </a:r>
          </a:p>
          <a:p>
            <a:pPr algn="just">
              <a:lnSpc>
                <a:spcPct val="150000"/>
              </a:lnSpc>
            </a:pPr>
            <a:r>
              <a:rPr lang="it-IT" dirty="0" smtClean="0">
                <a:latin typeface="Tahoma" panose="020B0604030504040204" pitchFamily="34" charset="0"/>
                <a:ea typeface="Tahoma" panose="020B0604030504040204" pitchFamily="34" charset="0"/>
                <a:cs typeface="Tahoma" panose="020B0604030504040204" pitchFamily="34" charset="0"/>
              </a:rPr>
              <a:t>Un modello che è ora sotto sviluppo è in grado di predire quando ogni stadio dell’insetto apparirà in base alle condizioni climatiche di una determinata zona.</a:t>
            </a:r>
            <a:endParaRPr lang="it-IT" dirty="0">
              <a:latin typeface="Tahoma" panose="020B0604030504040204" pitchFamily="34" charset="0"/>
              <a:ea typeface="Tahoma" panose="020B0604030504040204" pitchFamily="34" charset="0"/>
              <a:cs typeface="Tahoma" panose="020B0604030504040204" pitchFamily="34" charset="0"/>
            </a:endParaRPr>
          </a:p>
        </p:txBody>
      </p:sp>
      <p:sp>
        <p:nvSpPr>
          <p:cNvPr id="8" name="CasellaDiTesto 7"/>
          <p:cNvSpPr txBox="1"/>
          <p:nvPr/>
        </p:nvSpPr>
        <p:spPr>
          <a:xfrm>
            <a:off x="491319" y="1090023"/>
            <a:ext cx="4435523" cy="461665"/>
          </a:xfrm>
          <a:prstGeom prst="rect">
            <a:avLst/>
          </a:prstGeom>
          <a:noFill/>
        </p:spPr>
        <p:txBody>
          <a:bodyPr wrap="square" rtlCol="0">
            <a:spAutoFit/>
          </a:bodyPr>
          <a:lstStyle/>
          <a:p>
            <a:r>
              <a:rPr lang="it-IT" sz="2400" dirty="0" smtClean="0">
                <a:solidFill>
                  <a:srgbClr val="FF6B35"/>
                </a:solidFill>
                <a:latin typeface="Tahoma" panose="020B0604030504040204" pitchFamily="34" charset="0"/>
                <a:ea typeface="Tahoma" panose="020B0604030504040204" pitchFamily="34" charset="0"/>
                <a:cs typeface="Tahoma" panose="020B0604030504040204" pitchFamily="34" charset="0"/>
              </a:rPr>
              <a:t>Modelli di supporto decisionali  </a:t>
            </a:r>
            <a:endParaRPr lang="it-IT" sz="2400" dirty="0">
              <a:solidFill>
                <a:srgbClr val="FF6B35"/>
              </a:solidFill>
              <a:latin typeface="Tahoma" panose="020B0604030504040204" pitchFamily="34" charset="0"/>
              <a:ea typeface="Tahoma" panose="020B0604030504040204" pitchFamily="34" charset="0"/>
              <a:cs typeface="Tahoma" panose="020B0604030504040204" pitchFamily="34" charset="0"/>
            </a:endParaRPr>
          </a:p>
        </p:txBody>
      </p:sp>
      <p:sp>
        <p:nvSpPr>
          <p:cNvPr id="9" name="CasellaDiTesto 8"/>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Tahoma" panose="020B0604030504040204" pitchFamily="34" charset="0"/>
                <a:ea typeface="Tahoma" panose="020B0604030504040204" pitchFamily="34" charset="0"/>
                <a:cs typeface="Tahoma" panose="020B0604030504040204" pitchFamily="34" charset="0"/>
              </a:rPr>
              <a:t>Flavescenza </a:t>
            </a:r>
            <a:r>
              <a:rPr lang="en-US" sz="4000" dirty="0" err="1" smtClean="0">
                <a:solidFill>
                  <a:srgbClr val="D34E24"/>
                </a:solidFill>
                <a:latin typeface="Tahoma" panose="020B0604030504040204" pitchFamily="34" charset="0"/>
                <a:ea typeface="Tahoma" panose="020B0604030504040204" pitchFamily="34" charset="0"/>
                <a:cs typeface="Tahoma" panose="020B0604030504040204" pitchFamily="34" charset="0"/>
              </a:rPr>
              <a:t>Dorata</a:t>
            </a:r>
            <a:endParaRPr lang="en-US" sz="4000" dirty="0">
              <a:solidFill>
                <a:srgbClr val="D34E24"/>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869321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ttore 1 2"/>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491319" y="1090023"/>
            <a:ext cx="4435523" cy="461665"/>
          </a:xfrm>
          <a:prstGeom prst="rect">
            <a:avLst/>
          </a:prstGeom>
          <a:noFill/>
        </p:spPr>
        <p:txBody>
          <a:bodyPr wrap="square" rtlCol="0">
            <a:spAutoFit/>
          </a:bodyPr>
          <a:lstStyle/>
          <a:p>
            <a:r>
              <a:rPr lang="it-IT" sz="2400" dirty="0" smtClean="0">
                <a:solidFill>
                  <a:srgbClr val="FF6B35"/>
                </a:solidFill>
                <a:latin typeface="Tahoma" panose="020B0604030504040204" pitchFamily="34" charset="0"/>
                <a:ea typeface="Tahoma" panose="020B0604030504040204" pitchFamily="34" charset="0"/>
                <a:cs typeface="Tahoma" panose="020B0604030504040204" pitchFamily="34" charset="0"/>
              </a:rPr>
              <a:t>Modelli di supporto decisionali  </a:t>
            </a:r>
            <a:endParaRPr lang="it-IT" sz="2400" dirty="0">
              <a:solidFill>
                <a:srgbClr val="FF6B35"/>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p:cNvSpPr txBox="1"/>
          <p:nvPr/>
        </p:nvSpPr>
        <p:spPr>
          <a:xfrm>
            <a:off x="228600" y="2343144"/>
            <a:ext cx="8701087" cy="1200329"/>
          </a:xfrm>
          <a:prstGeom prst="rect">
            <a:avLst/>
          </a:prstGeom>
          <a:noFill/>
        </p:spPr>
        <p:txBody>
          <a:bodyPr wrap="square" rtlCol="0">
            <a:spAutoFit/>
          </a:bodyPr>
          <a:lstStyle/>
          <a:p>
            <a:pPr algn="just">
              <a:lnSpc>
                <a:spcPct val="150000"/>
              </a:lnSpc>
            </a:pPr>
            <a:r>
              <a:rPr lang="it-IT" dirty="0" smtClean="0">
                <a:latin typeface="Tahoma" panose="020B0604030504040204" pitchFamily="34" charset="0"/>
                <a:ea typeface="Tahoma" panose="020B0604030504040204" pitchFamily="34" charset="0"/>
                <a:cs typeface="Tahoma" panose="020B0604030504040204" pitchFamily="34" charset="0"/>
              </a:rPr>
              <a:t>Il modello è basato sui dati degli anni precedenti e sulle osservazioni fatte in campo nell’anno corrente.</a:t>
            </a:r>
            <a:endParaRPr lang="it-IT" dirty="0" smtClean="0">
              <a:solidFill>
                <a:srgbClr val="FA9F42"/>
              </a:solidFill>
              <a:latin typeface="Tahoma" panose="020B0604030504040204" pitchFamily="34" charset="0"/>
              <a:ea typeface="Tahoma" panose="020B0604030504040204" pitchFamily="34" charset="0"/>
              <a:cs typeface="Tahoma" panose="020B0604030504040204" pitchFamily="34" charset="0"/>
            </a:endParaRPr>
          </a:p>
          <a:p>
            <a:pPr algn="just"/>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6" name="Immagin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14885" y="3371850"/>
            <a:ext cx="4414802" cy="3311102"/>
          </a:xfrm>
          <a:prstGeom prst="rect">
            <a:avLst/>
          </a:prstGeom>
          <a:effectLst>
            <a:softEdge rad="127000"/>
          </a:effectLst>
        </p:spPr>
      </p:pic>
      <p:sp>
        <p:nvSpPr>
          <p:cNvPr id="7" name="CasellaDiTesto 6"/>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Tahoma" panose="020B0604030504040204" pitchFamily="34" charset="0"/>
                <a:ea typeface="Tahoma" panose="020B0604030504040204" pitchFamily="34" charset="0"/>
                <a:cs typeface="Tahoma" panose="020B0604030504040204" pitchFamily="34" charset="0"/>
              </a:rPr>
              <a:t>Flavescenza </a:t>
            </a:r>
            <a:r>
              <a:rPr lang="en-US" sz="4000" dirty="0" err="1" smtClean="0">
                <a:solidFill>
                  <a:srgbClr val="D34E24"/>
                </a:solidFill>
                <a:latin typeface="Tahoma" panose="020B0604030504040204" pitchFamily="34" charset="0"/>
                <a:ea typeface="Tahoma" panose="020B0604030504040204" pitchFamily="34" charset="0"/>
                <a:cs typeface="Tahoma" panose="020B0604030504040204" pitchFamily="34" charset="0"/>
              </a:rPr>
              <a:t>Dorata</a:t>
            </a:r>
            <a:endParaRPr lang="en-US" sz="4000" dirty="0">
              <a:solidFill>
                <a:srgbClr val="D34E24"/>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834324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ttore 1 2"/>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491319" y="1090023"/>
            <a:ext cx="6123794" cy="461665"/>
          </a:xfrm>
          <a:prstGeom prst="rect">
            <a:avLst/>
          </a:prstGeom>
          <a:noFill/>
        </p:spPr>
        <p:txBody>
          <a:bodyPr wrap="square" rtlCol="0">
            <a:spAutoFit/>
          </a:bodyPr>
          <a:lstStyle/>
          <a:p>
            <a:r>
              <a:rPr lang="it-IT" sz="2400" dirty="0" smtClean="0">
                <a:solidFill>
                  <a:srgbClr val="FF6B35"/>
                </a:solidFill>
                <a:latin typeface="Tahoma" panose="020B0604030504040204" pitchFamily="34" charset="0"/>
                <a:ea typeface="Tahoma" panose="020B0604030504040204" pitchFamily="34" charset="0"/>
                <a:cs typeface="Tahoma" panose="020B0604030504040204" pitchFamily="34" charset="0"/>
              </a:rPr>
              <a:t>Monitoraggio degli adulti con trappole</a:t>
            </a:r>
            <a:endParaRPr lang="it-IT" sz="2400" dirty="0">
              <a:solidFill>
                <a:srgbClr val="FF6B35"/>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p:cNvSpPr txBox="1"/>
          <p:nvPr/>
        </p:nvSpPr>
        <p:spPr>
          <a:xfrm>
            <a:off x="3829050" y="2676690"/>
            <a:ext cx="5100638" cy="3000821"/>
          </a:xfrm>
          <a:prstGeom prst="rect">
            <a:avLst/>
          </a:prstGeom>
          <a:noFill/>
        </p:spPr>
        <p:txBody>
          <a:bodyPr wrap="square" rtlCol="0">
            <a:spAutoFit/>
          </a:bodyPr>
          <a:lstStyle/>
          <a:p>
            <a:pPr algn="just">
              <a:lnSpc>
                <a:spcPct val="150000"/>
              </a:lnSpc>
            </a:pPr>
            <a:r>
              <a:rPr lang="it-IT" dirty="0" smtClean="0">
                <a:latin typeface="Tahoma" panose="020B0604030504040204" pitchFamily="34" charset="0"/>
                <a:ea typeface="Tahoma" panose="020B0604030504040204" pitchFamily="34" charset="0"/>
                <a:cs typeface="Tahoma" panose="020B0604030504040204" pitchFamily="34" charset="0"/>
              </a:rPr>
              <a:t>Le trappole cromatiche vengono posizionate nel vigneto e vengono controllate dai viticoltori stessi se propriamente istruiti, oppure da uno specialista. Le catture degli insetti aiuteranno nella decisione del trattamento degli adulti. Il volo degli adulti è stato osservato dall’inizio di luglio fino ad ottobre inoltrato.</a:t>
            </a:r>
          </a:p>
        </p:txBody>
      </p:sp>
      <p:pic>
        <p:nvPicPr>
          <p:cNvPr id="6" name="Immagin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41194" y="2528888"/>
            <a:ext cx="3240000" cy="3240000"/>
          </a:xfrm>
          <a:prstGeom prst="ellipse">
            <a:avLst/>
          </a:prstGeom>
        </p:spPr>
      </p:pic>
      <p:sp>
        <p:nvSpPr>
          <p:cNvPr id="7" name="CasellaDiTesto 6"/>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Tahoma" panose="020B0604030504040204" pitchFamily="34" charset="0"/>
                <a:ea typeface="Tahoma" panose="020B0604030504040204" pitchFamily="34" charset="0"/>
                <a:cs typeface="Tahoma" panose="020B0604030504040204" pitchFamily="34" charset="0"/>
              </a:rPr>
              <a:t>Flavescenza </a:t>
            </a:r>
            <a:r>
              <a:rPr lang="en-US" sz="4000" dirty="0" err="1" smtClean="0">
                <a:solidFill>
                  <a:srgbClr val="D34E24"/>
                </a:solidFill>
                <a:latin typeface="Tahoma" panose="020B0604030504040204" pitchFamily="34" charset="0"/>
                <a:ea typeface="Tahoma" panose="020B0604030504040204" pitchFamily="34" charset="0"/>
                <a:cs typeface="Tahoma" panose="020B0604030504040204" pitchFamily="34" charset="0"/>
              </a:rPr>
              <a:t>Dorata</a:t>
            </a:r>
            <a:endParaRPr lang="en-US" sz="4000" dirty="0">
              <a:solidFill>
                <a:srgbClr val="D34E24"/>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783569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ttore 1 2"/>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5" name="CasellaDiTesto 4"/>
          <p:cNvSpPr txBox="1"/>
          <p:nvPr/>
        </p:nvSpPr>
        <p:spPr>
          <a:xfrm>
            <a:off x="3829050" y="3507687"/>
            <a:ext cx="5086350" cy="1282402"/>
          </a:xfrm>
          <a:prstGeom prst="rect">
            <a:avLst/>
          </a:prstGeom>
          <a:noFill/>
        </p:spPr>
        <p:txBody>
          <a:bodyPr wrap="square" rtlCol="0">
            <a:spAutoFit/>
          </a:bodyPr>
          <a:lstStyle/>
          <a:p>
            <a:pPr algn="just">
              <a:lnSpc>
                <a:spcPct val="150000"/>
              </a:lnSpc>
            </a:pPr>
            <a:r>
              <a:rPr lang="it-IT" dirty="0" smtClean="0">
                <a:solidFill>
                  <a:srgbClr val="3A3042"/>
                </a:solidFill>
                <a:latin typeface="Tahoma" panose="020B0604030504040204" pitchFamily="34" charset="0"/>
                <a:ea typeface="Tahoma" panose="020B0604030504040204" pitchFamily="34" charset="0"/>
                <a:cs typeface="Tahoma" panose="020B0604030504040204" pitchFamily="34" charset="0"/>
              </a:rPr>
              <a:t>Il controllo della popolazione adulta è importante per decidere se effettuare un ulteriore trattamento</a:t>
            </a:r>
            <a:endParaRPr lang="it-IT" dirty="0">
              <a:solidFill>
                <a:srgbClr val="3A3042"/>
              </a:solidFill>
              <a:latin typeface="Tahoma" panose="020B0604030504040204" pitchFamily="34" charset="0"/>
              <a:ea typeface="Tahoma" panose="020B0604030504040204" pitchFamily="34" charset="0"/>
              <a:cs typeface="Tahoma" panose="020B0604030504040204" pitchFamily="34" charset="0"/>
            </a:endParaRPr>
          </a:p>
        </p:txBody>
      </p:sp>
      <p:pic>
        <p:nvPicPr>
          <p:cNvPr id="6" name="Immagin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341194" y="2528888"/>
            <a:ext cx="3240000" cy="3240000"/>
          </a:xfrm>
          <a:prstGeom prst="ellipse">
            <a:avLst/>
          </a:prstGeom>
        </p:spPr>
      </p:pic>
      <p:sp>
        <p:nvSpPr>
          <p:cNvPr id="7" name="CasellaDiTesto 6"/>
          <p:cNvSpPr txBox="1"/>
          <p:nvPr/>
        </p:nvSpPr>
        <p:spPr>
          <a:xfrm>
            <a:off x="491319" y="1090023"/>
            <a:ext cx="6123794" cy="461665"/>
          </a:xfrm>
          <a:prstGeom prst="rect">
            <a:avLst/>
          </a:prstGeom>
          <a:noFill/>
        </p:spPr>
        <p:txBody>
          <a:bodyPr wrap="square" rtlCol="0">
            <a:spAutoFit/>
          </a:bodyPr>
          <a:lstStyle/>
          <a:p>
            <a:r>
              <a:rPr lang="it-IT" sz="2400" dirty="0" smtClean="0">
                <a:solidFill>
                  <a:srgbClr val="FF6B35"/>
                </a:solidFill>
                <a:latin typeface="Tahoma" panose="020B0604030504040204" pitchFamily="34" charset="0"/>
                <a:ea typeface="Tahoma" panose="020B0604030504040204" pitchFamily="34" charset="0"/>
                <a:cs typeface="Tahoma" panose="020B0604030504040204" pitchFamily="34" charset="0"/>
              </a:rPr>
              <a:t>Monitoraggio degli adulti con trappole</a:t>
            </a:r>
            <a:endParaRPr lang="it-IT" sz="2400" dirty="0">
              <a:solidFill>
                <a:srgbClr val="FF6B35"/>
              </a:solidFill>
              <a:latin typeface="Tahoma" panose="020B0604030504040204" pitchFamily="34" charset="0"/>
              <a:ea typeface="Tahoma" panose="020B0604030504040204" pitchFamily="34" charset="0"/>
              <a:cs typeface="Tahoma" panose="020B0604030504040204" pitchFamily="34" charset="0"/>
            </a:endParaRPr>
          </a:p>
        </p:txBody>
      </p:sp>
      <p:sp>
        <p:nvSpPr>
          <p:cNvPr id="8" name="CasellaDiTesto 7"/>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Tahoma" panose="020B0604030504040204" pitchFamily="34" charset="0"/>
                <a:ea typeface="Tahoma" panose="020B0604030504040204" pitchFamily="34" charset="0"/>
                <a:cs typeface="Tahoma" panose="020B0604030504040204" pitchFamily="34" charset="0"/>
              </a:rPr>
              <a:t>Flavescenza </a:t>
            </a:r>
            <a:r>
              <a:rPr lang="en-US" sz="4000" dirty="0" err="1" smtClean="0">
                <a:solidFill>
                  <a:srgbClr val="D34E24"/>
                </a:solidFill>
                <a:latin typeface="Tahoma" panose="020B0604030504040204" pitchFamily="34" charset="0"/>
                <a:ea typeface="Tahoma" panose="020B0604030504040204" pitchFamily="34" charset="0"/>
                <a:cs typeface="Tahoma" panose="020B0604030504040204" pitchFamily="34" charset="0"/>
              </a:rPr>
              <a:t>Dorata</a:t>
            </a:r>
            <a:endParaRPr lang="en-US" sz="4000" dirty="0">
              <a:solidFill>
                <a:srgbClr val="D34E24"/>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732804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ttore 1 2"/>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5" name="CasellaDiTesto 4"/>
          <p:cNvSpPr txBox="1"/>
          <p:nvPr/>
        </p:nvSpPr>
        <p:spPr>
          <a:xfrm>
            <a:off x="273046" y="2343144"/>
            <a:ext cx="8656642" cy="2862322"/>
          </a:xfrm>
          <a:prstGeom prst="rect">
            <a:avLst/>
          </a:prstGeom>
          <a:noFill/>
        </p:spPr>
        <p:txBody>
          <a:bodyPr wrap="square" rtlCol="0">
            <a:spAutoFit/>
          </a:bodyPr>
          <a:lstStyle/>
          <a:p>
            <a:pPr algn="just">
              <a:lnSpc>
                <a:spcPct val="150000"/>
              </a:lnSpc>
            </a:pPr>
            <a:r>
              <a:rPr lang="it-IT" dirty="0" smtClean="0">
                <a:solidFill>
                  <a:srgbClr val="3A3042"/>
                </a:solidFill>
                <a:latin typeface="Tahoma" panose="020B0604030504040204" pitchFamily="34" charset="0"/>
                <a:ea typeface="Tahoma" panose="020B0604030504040204" pitchFamily="34" charset="0"/>
                <a:cs typeface="Tahoma" panose="020B0604030504040204" pitchFamily="34" charset="0"/>
              </a:rPr>
              <a:t>In base alle regioni e alla popolazione di ST diverse strategie di lotta possono essere adottate:</a:t>
            </a:r>
          </a:p>
          <a:p>
            <a:pPr algn="just">
              <a:lnSpc>
                <a:spcPct val="150000"/>
              </a:lnSpc>
            </a:pPr>
            <a:endParaRPr lang="it-IT" dirty="0" smtClean="0">
              <a:solidFill>
                <a:srgbClr val="3A3042"/>
              </a:solidFill>
              <a:latin typeface="Tahoma" panose="020B0604030504040204" pitchFamily="34" charset="0"/>
              <a:ea typeface="Tahoma" panose="020B0604030504040204" pitchFamily="34" charset="0"/>
              <a:cs typeface="Tahoma" panose="020B0604030504040204" pitchFamily="34" charset="0"/>
            </a:endParaRPr>
          </a:p>
          <a:p>
            <a:pPr marL="742950" lvl="1" indent="-285750" algn="just">
              <a:lnSpc>
                <a:spcPct val="150000"/>
              </a:lnSpc>
              <a:buClr>
                <a:srgbClr val="D34E24"/>
              </a:buClr>
              <a:buFont typeface="Arial" panose="020B0604020202020204" pitchFamily="34" charset="0"/>
              <a:buChar char="•"/>
            </a:pPr>
            <a:r>
              <a:rPr lang="it-IT" dirty="0">
                <a:solidFill>
                  <a:srgbClr val="3A3042"/>
                </a:solidFill>
                <a:latin typeface="Tahoma" panose="020B0604030504040204" pitchFamily="34" charset="0"/>
                <a:ea typeface="Tahoma" panose="020B0604030504040204" pitchFamily="34" charset="0"/>
                <a:cs typeface="Tahoma" panose="020B0604030504040204" pitchFamily="34" charset="0"/>
              </a:rPr>
              <a:t>Strategia con 2 </a:t>
            </a:r>
            <a:r>
              <a:rPr lang="it-IT" dirty="0" smtClean="0">
                <a:solidFill>
                  <a:srgbClr val="3A3042"/>
                </a:solidFill>
                <a:latin typeface="Tahoma" panose="020B0604030504040204" pitchFamily="34" charset="0"/>
                <a:ea typeface="Tahoma" panose="020B0604030504040204" pitchFamily="34" charset="0"/>
                <a:cs typeface="Tahoma" panose="020B0604030504040204" pitchFamily="34" charset="0"/>
              </a:rPr>
              <a:t>trattamenti</a:t>
            </a:r>
          </a:p>
          <a:p>
            <a:pPr marL="742950" lvl="1" indent="-285750" algn="just">
              <a:lnSpc>
                <a:spcPct val="150000"/>
              </a:lnSpc>
              <a:buClr>
                <a:srgbClr val="D34E24"/>
              </a:buClr>
              <a:buFont typeface="Arial" panose="020B0604020202020204" pitchFamily="34" charset="0"/>
              <a:buChar char="•"/>
            </a:pPr>
            <a:r>
              <a:rPr lang="it-IT" dirty="0">
                <a:solidFill>
                  <a:srgbClr val="3A3042"/>
                </a:solidFill>
                <a:latin typeface="Tahoma" panose="020B0604030504040204" pitchFamily="34" charset="0"/>
                <a:ea typeface="Tahoma" panose="020B0604030504040204" pitchFamily="34" charset="0"/>
                <a:cs typeface="Tahoma" panose="020B0604030504040204" pitchFamily="34" charset="0"/>
              </a:rPr>
              <a:t>Strategia con </a:t>
            </a:r>
            <a:r>
              <a:rPr lang="it-IT" dirty="0" smtClean="0">
                <a:solidFill>
                  <a:srgbClr val="3A3042"/>
                </a:solidFill>
                <a:latin typeface="Tahoma" panose="020B0604030504040204" pitchFamily="34" charset="0"/>
                <a:ea typeface="Tahoma" panose="020B0604030504040204" pitchFamily="34" charset="0"/>
                <a:cs typeface="Tahoma" panose="020B0604030504040204" pitchFamily="34" charset="0"/>
              </a:rPr>
              <a:t>3 trattamenti</a:t>
            </a:r>
          </a:p>
          <a:p>
            <a:pPr marL="742950" lvl="1" indent="-285750" algn="just">
              <a:lnSpc>
                <a:spcPct val="150000"/>
              </a:lnSpc>
              <a:buClr>
                <a:srgbClr val="D34E24"/>
              </a:buClr>
              <a:buFont typeface="Arial" panose="020B0604020202020204" pitchFamily="34" charset="0"/>
              <a:buChar char="•"/>
            </a:pPr>
            <a:r>
              <a:rPr lang="it-IT" dirty="0">
                <a:solidFill>
                  <a:srgbClr val="3A3042"/>
                </a:solidFill>
                <a:latin typeface="Tahoma" panose="020B0604030504040204" pitchFamily="34" charset="0"/>
                <a:ea typeface="Tahoma" panose="020B0604030504040204" pitchFamily="34" charset="0"/>
                <a:cs typeface="Tahoma" panose="020B0604030504040204" pitchFamily="34" charset="0"/>
              </a:rPr>
              <a:t>Strategia con </a:t>
            </a:r>
            <a:r>
              <a:rPr lang="it-IT" dirty="0" smtClean="0">
                <a:solidFill>
                  <a:srgbClr val="3A3042"/>
                </a:solidFill>
                <a:latin typeface="Tahoma" panose="020B0604030504040204" pitchFamily="34" charset="0"/>
                <a:ea typeface="Tahoma" panose="020B0604030504040204" pitchFamily="34" charset="0"/>
                <a:cs typeface="Tahoma" panose="020B0604030504040204" pitchFamily="34" charset="0"/>
              </a:rPr>
              <a:t>4 trattamenti</a:t>
            </a:r>
            <a:endParaRPr lang="it-IT" dirty="0" smtClean="0">
              <a:solidFill>
                <a:srgbClr val="FA9F42"/>
              </a:solidFill>
              <a:latin typeface="Tahoma" panose="020B0604030504040204" pitchFamily="34" charset="0"/>
              <a:ea typeface="Tahoma" panose="020B0604030504040204" pitchFamily="34" charset="0"/>
              <a:cs typeface="Tahoma" panose="020B0604030504040204" pitchFamily="34" charset="0"/>
            </a:endParaRPr>
          </a:p>
          <a:p>
            <a:pPr algn="just">
              <a:buClr>
                <a:srgbClr val="D34E24"/>
              </a:buClr>
            </a:pP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p:cNvSpPr txBox="1"/>
          <p:nvPr/>
        </p:nvSpPr>
        <p:spPr>
          <a:xfrm>
            <a:off x="491319" y="1090023"/>
            <a:ext cx="4435523" cy="461665"/>
          </a:xfrm>
          <a:prstGeom prst="rect">
            <a:avLst/>
          </a:prstGeom>
          <a:noFill/>
        </p:spPr>
        <p:txBody>
          <a:bodyPr wrap="square" rtlCol="0">
            <a:spAutoFit/>
          </a:bodyPr>
          <a:lstStyle/>
          <a:p>
            <a:r>
              <a:rPr lang="it-IT" sz="2400" dirty="0" smtClean="0">
                <a:solidFill>
                  <a:srgbClr val="FF6B35"/>
                </a:solidFill>
                <a:latin typeface="Tahoma" panose="020B0604030504040204" pitchFamily="34" charset="0"/>
                <a:ea typeface="Tahoma" panose="020B0604030504040204" pitchFamily="34" charset="0"/>
                <a:cs typeface="Tahoma" panose="020B0604030504040204" pitchFamily="34" charset="0"/>
              </a:rPr>
              <a:t>Lotta contro l’insetto vettore</a:t>
            </a:r>
            <a:endParaRPr lang="it-IT" sz="2400" dirty="0">
              <a:solidFill>
                <a:srgbClr val="FF6B35"/>
              </a:solidFill>
              <a:latin typeface="Tahoma" panose="020B0604030504040204" pitchFamily="34" charset="0"/>
              <a:ea typeface="Tahoma" panose="020B0604030504040204" pitchFamily="34" charset="0"/>
              <a:cs typeface="Tahoma" panose="020B0604030504040204" pitchFamily="34" charset="0"/>
            </a:endParaRPr>
          </a:p>
        </p:txBody>
      </p:sp>
      <p:sp>
        <p:nvSpPr>
          <p:cNvPr id="7" name="CasellaDiTesto 6"/>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Tahoma" panose="020B0604030504040204" pitchFamily="34" charset="0"/>
                <a:ea typeface="Tahoma" panose="020B0604030504040204" pitchFamily="34" charset="0"/>
                <a:cs typeface="Tahoma" panose="020B0604030504040204" pitchFamily="34" charset="0"/>
              </a:rPr>
              <a:t>Flavescenza </a:t>
            </a:r>
            <a:r>
              <a:rPr lang="en-US" sz="4000" dirty="0" err="1" smtClean="0">
                <a:solidFill>
                  <a:srgbClr val="D34E24"/>
                </a:solidFill>
                <a:latin typeface="Tahoma" panose="020B0604030504040204" pitchFamily="34" charset="0"/>
                <a:ea typeface="Tahoma" panose="020B0604030504040204" pitchFamily="34" charset="0"/>
                <a:cs typeface="Tahoma" panose="020B0604030504040204" pitchFamily="34" charset="0"/>
              </a:rPr>
              <a:t>Dorata</a:t>
            </a:r>
            <a:endParaRPr lang="en-US" sz="4000" dirty="0">
              <a:solidFill>
                <a:srgbClr val="D34E24"/>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505614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ttore 1 2"/>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5" name="CasellaDiTesto 4"/>
          <p:cNvSpPr txBox="1"/>
          <p:nvPr/>
        </p:nvSpPr>
        <p:spPr>
          <a:xfrm>
            <a:off x="273046" y="2343144"/>
            <a:ext cx="8656642" cy="3277820"/>
          </a:xfrm>
          <a:prstGeom prst="rect">
            <a:avLst/>
          </a:prstGeom>
          <a:noFill/>
        </p:spPr>
        <p:txBody>
          <a:bodyPr wrap="square" rtlCol="0">
            <a:spAutoFit/>
          </a:bodyPr>
          <a:lstStyle/>
          <a:p>
            <a:pPr algn="just">
              <a:lnSpc>
                <a:spcPct val="150000"/>
              </a:lnSpc>
            </a:pPr>
            <a:r>
              <a:rPr lang="it-IT" dirty="0">
                <a:solidFill>
                  <a:srgbClr val="3A3042"/>
                </a:solidFill>
                <a:latin typeface="Tahoma" panose="020B0604030504040204" pitchFamily="34" charset="0"/>
                <a:ea typeface="Tahoma" panose="020B0604030504040204" pitchFamily="34" charset="0"/>
                <a:cs typeface="Tahoma" panose="020B0604030504040204" pitchFamily="34" charset="0"/>
              </a:rPr>
              <a:t>Strategia </a:t>
            </a:r>
            <a:r>
              <a:rPr lang="it-IT" dirty="0" smtClean="0">
                <a:solidFill>
                  <a:srgbClr val="3A3042"/>
                </a:solidFill>
                <a:latin typeface="Tahoma" panose="020B0604030504040204" pitchFamily="34" charset="0"/>
                <a:ea typeface="Tahoma" panose="020B0604030504040204" pitchFamily="34" charset="0"/>
                <a:cs typeface="Tahoma" panose="020B0604030504040204" pitchFamily="34" charset="0"/>
              </a:rPr>
              <a:t>a due trattamenti</a:t>
            </a:r>
            <a:r>
              <a:rPr lang="en-US" dirty="0" smtClean="0">
                <a:solidFill>
                  <a:srgbClr val="3A3042"/>
                </a:solidFill>
                <a:latin typeface="Tahoma" panose="020B0604030504040204" pitchFamily="34" charset="0"/>
                <a:ea typeface="Tahoma" panose="020B0604030504040204" pitchFamily="34" charset="0"/>
                <a:cs typeface="Tahoma" panose="020B0604030504040204" pitchFamily="34" charset="0"/>
              </a:rPr>
              <a:t>:</a:t>
            </a:r>
          </a:p>
          <a:p>
            <a:pPr algn="just">
              <a:lnSpc>
                <a:spcPct val="150000"/>
              </a:lnSpc>
            </a:pPr>
            <a:endParaRPr lang="en-US" dirty="0" smtClean="0">
              <a:solidFill>
                <a:srgbClr val="3A3042"/>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r>
              <a:rPr lang="it-IT" dirty="0" smtClean="0">
                <a:solidFill>
                  <a:srgbClr val="3A3042"/>
                </a:solidFill>
                <a:latin typeface="Tahoma" panose="020B0604030504040204" pitchFamily="34" charset="0"/>
                <a:ea typeface="Tahoma" panose="020B0604030504040204" pitchFamily="34" charset="0"/>
                <a:cs typeface="Tahoma" panose="020B0604030504040204" pitchFamily="34" charset="0"/>
              </a:rPr>
              <a:t>Questa strategia viene utilizzata quando la popolazione di ST e la % di piante infette è bassa. </a:t>
            </a:r>
          </a:p>
          <a:p>
            <a:pPr algn="just">
              <a:lnSpc>
                <a:spcPct val="150000"/>
              </a:lnSpc>
            </a:pPr>
            <a:endParaRPr lang="it-IT" dirty="0" smtClean="0">
              <a:solidFill>
                <a:srgbClr val="3A3042"/>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r>
              <a:rPr lang="it-IT" dirty="0" smtClean="0">
                <a:solidFill>
                  <a:srgbClr val="3A3042"/>
                </a:solidFill>
                <a:latin typeface="Tahoma" panose="020B0604030504040204" pitchFamily="34" charset="0"/>
                <a:ea typeface="Tahoma" panose="020B0604030504040204" pitchFamily="34" charset="0"/>
                <a:cs typeface="Tahoma" panose="020B0604030504040204" pitchFamily="34" charset="0"/>
              </a:rPr>
              <a:t>Il primo trattamento viene fatto un mese dopo la schiusura delle uova</a:t>
            </a:r>
          </a:p>
          <a:p>
            <a:pPr algn="just">
              <a:lnSpc>
                <a:spcPct val="150000"/>
              </a:lnSpc>
            </a:pPr>
            <a:r>
              <a:rPr lang="it-IT" dirty="0" smtClean="0">
                <a:solidFill>
                  <a:srgbClr val="3A3042"/>
                </a:solidFill>
                <a:latin typeface="Tahoma" panose="020B0604030504040204" pitchFamily="34" charset="0"/>
                <a:ea typeface="Tahoma" panose="020B0604030504040204" pitchFamily="34" charset="0"/>
                <a:cs typeface="Tahoma" panose="020B0604030504040204" pitchFamily="34" charset="0"/>
              </a:rPr>
              <a:t>Il secondo viene fatto contro gli adulti</a:t>
            </a:r>
            <a:endParaRPr lang="it-IT" dirty="0" smtClean="0">
              <a:solidFill>
                <a:srgbClr val="FA9F42"/>
              </a:solidFill>
              <a:latin typeface="Tahoma" panose="020B0604030504040204" pitchFamily="34" charset="0"/>
              <a:ea typeface="Tahoma" panose="020B0604030504040204" pitchFamily="34" charset="0"/>
              <a:cs typeface="Tahoma" panose="020B0604030504040204" pitchFamily="34" charset="0"/>
            </a:endParaRPr>
          </a:p>
          <a:p>
            <a:pPr algn="just"/>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p:cNvSpPr txBox="1"/>
          <p:nvPr/>
        </p:nvSpPr>
        <p:spPr>
          <a:xfrm>
            <a:off x="491319" y="1090023"/>
            <a:ext cx="4435523" cy="461665"/>
          </a:xfrm>
          <a:prstGeom prst="rect">
            <a:avLst/>
          </a:prstGeom>
          <a:noFill/>
        </p:spPr>
        <p:txBody>
          <a:bodyPr wrap="square" rtlCol="0">
            <a:spAutoFit/>
          </a:bodyPr>
          <a:lstStyle/>
          <a:p>
            <a:r>
              <a:rPr lang="it-IT" sz="2400" dirty="0" smtClean="0">
                <a:solidFill>
                  <a:srgbClr val="FF6B35"/>
                </a:solidFill>
                <a:latin typeface="Tahoma" panose="020B0604030504040204" pitchFamily="34" charset="0"/>
                <a:ea typeface="Tahoma" panose="020B0604030504040204" pitchFamily="34" charset="0"/>
                <a:cs typeface="Tahoma" panose="020B0604030504040204" pitchFamily="34" charset="0"/>
              </a:rPr>
              <a:t>Lotta contro l’insetto vettore</a:t>
            </a:r>
            <a:endParaRPr lang="it-IT" sz="2400" dirty="0">
              <a:solidFill>
                <a:srgbClr val="FF6B35"/>
              </a:solidFill>
              <a:latin typeface="Tahoma" panose="020B0604030504040204" pitchFamily="34" charset="0"/>
              <a:ea typeface="Tahoma" panose="020B0604030504040204" pitchFamily="34" charset="0"/>
              <a:cs typeface="Tahoma" panose="020B0604030504040204" pitchFamily="34" charset="0"/>
            </a:endParaRPr>
          </a:p>
        </p:txBody>
      </p:sp>
      <p:sp>
        <p:nvSpPr>
          <p:cNvPr id="7" name="CasellaDiTesto 6"/>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Tahoma" panose="020B0604030504040204" pitchFamily="34" charset="0"/>
                <a:ea typeface="Tahoma" panose="020B0604030504040204" pitchFamily="34" charset="0"/>
                <a:cs typeface="Tahoma" panose="020B0604030504040204" pitchFamily="34" charset="0"/>
              </a:rPr>
              <a:t>Flavescenza </a:t>
            </a:r>
            <a:r>
              <a:rPr lang="en-US" sz="4000" dirty="0" err="1" smtClean="0">
                <a:solidFill>
                  <a:srgbClr val="D34E24"/>
                </a:solidFill>
                <a:latin typeface="Tahoma" panose="020B0604030504040204" pitchFamily="34" charset="0"/>
                <a:ea typeface="Tahoma" panose="020B0604030504040204" pitchFamily="34" charset="0"/>
                <a:cs typeface="Tahoma" panose="020B0604030504040204" pitchFamily="34" charset="0"/>
              </a:rPr>
              <a:t>Dorata</a:t>
            </a:r>
            <a:endParaRPr lang="en-US" sz="4000" dirty="0">
              <a:solidFill>
                <a:srgbClr val="D34E24"/>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024667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ttore 1 2"/>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5" name="CasellaDiTesto 4"/>
          <p:cNvSpPr txBox="1"/>
          <p:nvPr/>
        </p:nvSpPr>
        <p:spPr>
          <a:xfrm>
            <a:off x="273046" y="2343144"/>
            <a:ext cx="8656642" cy="3693319"/>
          </a:xfrm>
          <a:prstGeom prst="rect">
            <a:avLst/>
          </a:prstGeom>
          <a:noFill/>
        </p:spPr>
        <p:txBody>
          <a:bodyPr wrap="square" rtlCol="0">
            <a:spAutoFit/>
          </a:bodyPr>
          <a:lstStyle/>
          <a:p>
            <a:pPr algn="just">
              <a:lnSpc>
                <a:spcPct val="150000"/>
              </a:lnSpc>
            </a:pPr>
            <a:r>
              <a:rPr lang="it-IT" dirty="0" smtClean="0">
                <a:solidFill>
                  <a:srgbClr val="3A3042"/>
                </a:solidFill>
                <a:latin typeface="Tahoma" panose="020B0604030504040204" pitchFamily="34" charset="0"/>
                <a:ea typeface="Tahoma" panose="020B0604030504040204" pitchFamily="34" charset="0"/>
                <a:cs typeface="Tahoma" panose="020B0604030504040204" pitchFamily="34" charset="0"/>
              </a:rPr>
              <a:t>Strategia a tre trattamenti:</a:t>
            </a:r>
          </a:p>
          <a:p>
            <a:pPr algn="just">
              <a:lnSpc>
                <a:spcPct val="150000"/>
              </a:lnSpc>
            </a:pPr>
            <a:endParaRPr lang="it-IT" dirty="0" smtClean="0">
              <a:solidFill>
                <a:srgbClr val="3A3042"/>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r>
              <a:rPr lang="it-IT" dirty="0" smtClean="0">
                <a:solidFill>
                  <a:srgbClr val="3A3042"/>
                </a:solidFill>
                <a:latin typeface="Tahoma" panose="020B0604030504040204" pitchFamily="34" charset="0"/>
                <a:ea typeface="Tahoma" panose="020B0604030504040204" pitchFamily="34" charset="0"/>
                <a:cs typeface="Tahoma" panose="020B0604030504040204" pitchFamily="34" charset="0"/>
              </a:rPr>
              <a:t>Questa strategia viene utilizzata nei vigneti moderatamente infetti </a:t>
            </a:r>
          </a:p>
          <a:p>
            <a:pPr algn="just">
              <a:lnSpc>
                <a:spcPct val="150000"/>
              </a:lnSpc>
            </a:pPr>
            <a:endParaRPr lang="it-IT" dirty="0" smtClean="0">
              <a:solidFill>
                <a:srgbClr val="3A3042"/>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r>
              <a:rPr lang="it-IT" dirty="0" smtClean="0">
                <a:solidFill>
                  <a:srgbClr val="3A3042"/>
                </a:solidFill>
                <a:latin typeface="Tahoma" panose="020B0604030504040204" pitchFamily="34" charset="0"/>
                <a:ea typeface="Tahoma" panose="020B0604030504040204" pitchFamily="34" charset="0"/>
                <a:cs typeface="Tahoma" panose="020B0604030504040204" pitchFamily="34" charset="0"/>
              </a:rPr>
              <a:t>Il primo trattamento viene fatto un mese dopo la schiusura delle uova</a:t>
            </a:r>
          </a:p>
          <a:p>
            <a:pPr algn="just">
              <a:lnSpc>
                <a:spcPct val="150000"/>
              </a:lnSpc>
            </a:pPr>
            <a:r>
              <a:rPr lang="it-IT" dirty="0" smtClean="0">
                <a:solidFill>
                  <a:srgbClr val="3A3042"/>
                </a:solidFill>
                <a:latin typeface="Tahoma" panose="020B0604030504040204" pitchFamily="34" charset="0"/>
                <a:ea typeface="Tahoma" panose="020B0604030504040204" pitchFamily="34" charset="0"/>
                <a:cs typeface="Tahoma" panose="020B0604030504040204" pitchFamily="34" charset="0"/>
              </a:rPr>
              <a:t>Il secondo alla fine delle rimanenze del primo trattamento </a:t>
            </a:r>
          </a:p>
          <a:p>
            <a:pPr algn="just">
              <a:lnSpc>
                <a:spcPct val="150000"/>
              </a:lnSpc>
            </a:pPr>
            <a:r>
              <a:rPr lang="it-IT" dirty="0" smtClean="0">
                <a:solidFill>
                  <a:srgbClr val="3A3042"/>
                </a:solidFill>
                <a:latin typeface="Tahoma" panose="020B0604030504040204" pitchFamily="34" charset="0"/>
                <a:ea typeface="Tahoma" panose="020B0604030504040204" pitchFamily="34" charset="0"/>
                <a:cs typeface="Tahoma" panose="020B0604030504040204" pitchFamily="34" charset="0"/>
              </a:rPr>
              <a:t>Il terzo sugli adulti</a:t>
            </a:r>
          </a:p>
          <a:p>
            <a:pPr algn="just">
              <a:lnSpc>
                <a:spcPct val="150000"/>
              </a:lnSpc>
            </a:pPr>
            <a:endParaRPr lang="en-US" dirty="0" smtClean="0">
              <a:solidFill>
                <a:srgbClr val="FA9F42"/>
              </a:solidFill>
              <a:latin typeface="Tahoma" panose="020B0604030504040204" pitchFamily="34" charset="0"/>
              <a:ea typeface="Tahoma" panose="020B0604030504040204" pitchFamily="34" charset="0"/>
              <a:cs typeface="Tahoma" panose="020B0604030504040204" pitchFamily="34" charset="0"/>
            </a:endParaRPr>
          </a:p>
          <a:p>
            <a:pPr algn="just"/>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p:cNvSpPr txBox="1"/>
          <p:nvPr/>
        </p:nvSpPr>
        <p:spPr>
          <a:xfrm>
            <a:off x="491319" y="1090023"/>
            <a:ext cx="4435523" cy="461665"/>
          </a:xfrm>
          <a:prstGeom prst="rect">
            <a:avLst/>
          </a:prstGeom>
          <a:noFill/>
        </p:spPr>
        <p:txBody>
          <a:bodyPr wrap="square" rtlCol="0">
            <a:spAutoFit/>
          </a:bodyPr>
          <a:lstStyle/>
          <a:p>
            <a:r>
              <a:rPr lang="it-IT" sz="2400" dirty="0" smtClean="0">
                <a:solidFill>
                  <a:srgbClr val="FF6B35"/>
                </a:solidFill>
                <a:latin typeface="Tahoma" panose="020B0604030504040204" pitchFamily="34" charset="0"/>
                <a:ea typeface="Tahoma" panose="020B0604030504040204" pitchFamily="34" charset="0"/>
                <a:cs typeface="Tahoma" panose="020B0604030504040204" pitchFamily="34" charset="0"/>
              </a:rPr>
              <a:t>Lotta contro l’insetto vettore</a:t>
            </a:r>
            <a:endParaRPr lang="it-IT" sz="2400" dirty="0">
              <a:solidFill>
                <a:srgbClr val="FF6B35"/>
              </a:solidFill>
              <a:latin typeface="Tahoma" panose="020B0604030504040204" pitchFamily="34" charset="0"/>
              <a:ea typeface="Tahoma" panose="020B0604030504040204" pitchFamily="34" charset="0"/>
              <a:cs typeface="Tahoma" panose="020B0604030504040204" pitchFamily="34" charset="0"/>
            </a:endParaRPr>
          </a:p>
        </p:txBody>
      </p:sp>
      <p:sp>
        <p:nvSpPr>
          <p:cNvPr id="7" name="CasellaDiTesto 6"/>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Tahoma" panose="020B0604030504040204" pitchFamily="34" charset="0"/>
                <a:ea typeface="Tahoma" panose="020B0604030504040204" pitchFamily="34" charset="0"/>
                <a:cs typeface="Tahoma" panose="020B0604030504040204" pitchFamily="34" charset="0"/>
              </a:rPr>
              <a:t>Flavescenza </a:t>
            </a:r>
            <a:r>
              <a:rPr lang="en-US" sz="4000" dirty="0" err="1" smtClean="0">
                <a:solidFill>
                  <a:srgbClr val="D34E24"/>
                </a:solidFill>
                <a:latin typeface="Tahoma" panose="020B0604030504040204" pitchFamily="34" charset="0"/>
                <a:ea typeface="Tahoma" panose="020B0604030504040204" pitchFamily="34" charset="0"/>
                <a:cs typeface="Tahoma" panose="020B0604030504040204" pitchFamily="34" charset="0"/>
              </a:rPr>
              <a:t>Dorata</a:t>
            </a:r>
            <a:endParaRPr lang="en-US" sz="4000" dirty="0">
              <a:solidFill>
                <a:srgbClr val="D34E24"/>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424649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ttore 1 4"/>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491319" y="1090023"/>
            <a:ext cx="4435523" cy="461665"/>
          </a:xfrm>
          <a:prstGeom prst="rect">
            <a:avLst/>
          </a:prstGeom>
          <a:noFill/>
        </p:spPr>
        <p:txBody>
          <a:bodyPr wrap="square" rtlCol="0">
            <a:spAutoFit/>
          </a:bodyPr>
          <a:lstStyle/>
          <a:p>
            <a:r>
              <a:rPr lang="en-US" sz="2400" dirty="0" err="1" smtClean="0">
                <a:solidFill>
                  <a:srgbClr val="FF6B35"/>
                </a:solidFill>
                <a:latin typeface="Tahoma" panose="020B0604030504040204" pitchFamily="34" charset="0"/>
                <a:ea typeface="Tahoma" panose="020B0604030504040204" pitchFamily="34" charset="0"/>
                <a:cs typeface="Tahoma" panose="020B0604030504040204" pitchFamily="34" charset="0"/>
              </a:rPr>
              <a:t>Cos’è</a:t>
            </a:r>
            <a:r>
              <a:rPr lang="en-US" sz="2400" dirty="0" smtClean="0">
                <a:solidFill>
                  <a:srgbClr val="FF6B35"/>
                </a:solidFill>
                <a:latin typeface="Tahoma" panose="020B0604030504040204" pitchFamily="34" charset="0"/>
                <a:ea typeface="Tahoma" panose="020B0604030504040204" pitchFamily="34" charset="0"/>
                <a:cs typeface="Tahoma" panose="020B0604030504040204" pitchFamily="34" charset="0"/>
              </a:rPr>
              <a:t>?</a:t>
            </a:r>
            <a:endParaRPr lang="en-US" sz="2400" dirty="0">
              <a:solidFill>
                <a:srgbClr val="FF6B35"/>
              </a:solidFill>
              <a:latin typeface="Tahoma" panose="020B0604030504040204" pitchFamily="34" charset="0"/>
              <a:ea typeface="Tahoma" panose="020B0604030504040204" pitchFamily="34" charset="0"/>
              <a:cs typeface="Tahoma" panose="020B0604030504040204" pitchFamily="34" charset="0"/>
            </a:endParaRPr>
          </a:p>
        </p:txBody>
      </p:sp>
      <p:sp>
        <p:nvSpPr>
          <p:cNvPr id="8" name="CasellaDiTesto 7"/>
          <p:cNvSpPr txBox="1"/>
          <p:nvPr/>
        </p:nvSpPr>
        <p:spPr>
          <a:xfrm>
            <a:off x="3859212" y="2856226"/>
            <a:ext cx="5027616" cy="2585323"/>
          </a:xfrm>
          <a:prstGeom prst="rect">
            <a:avLst/>
          </a:prstGeom>
          <a:noFill/>
        </p:spPr>
        <p:txBody>
          <a:bodyPr wrap="square" rtlCol="0">
            <a:spAutoFit/>
          </a:bodyPr>
          <a:lstStyle/>
          <a:p>
            <a:pPr algn="just">
              <a:lnSpc>
                <a:spcPct val="150000"/>
              </a:lnSpc>
            </a:pPr>
            <a:r>
              <a:rPr lang="it-IT" dirty="0" smtClean="0">
                <a:solidFill>
                  <a:srgbClr val="3A3042"/>
                </a:solidFill>
                <a:latin typeface="Tahoma" panose="020B0604030504040204" pitchFamily="34" charset="0"/>
                <a:ea typeface="Tahoma" panose="020B0604030504040204" pitchFamily="34" charset="0"/>
                <a:cs typeface="Tahoma" panose="020B0604030504040204" pitchFamily="34" charset="0"/>
              </a:rPr>
              <a:t>La Flavescenza dorata è una malattia largamente diffusa causata da un fitoplasma, un microorganismo che vive all’ interno della pianta, di solito </a:t>
            </a:r>
            <a:r>
              <a:rPr lang="it-IT" dirty="0" smtClean="0">
                <a:solidFill>
                  <a:srgbClr val="D34E24"/>
                </a:solidFill>
                <a:latin typeface="Tahoma" panose="020B0604030504040204" pitchFamily="34" charset="0"/>
                <a:ea typeface="Tahoma" panose="020B0604030504040204" pitchFamily="34" charset="0"/>
                <a:cs typeface="Tahoma" panose="020B0604030504040204" pitchFamily="34" charset="0"/>
              </a:rPr>
              <a:t>non uccide </a:t>
            </a:r>
            <a:r>
              <a:rPr lang="it-IT" dirty="0" smtClean="0">
                <a:solidFill>
                  <a:srgbClr val="3A3042"/>
                </a:solidFill>
                <a:latin typeface="Tahoma" panose="020B0604030504040204" pitchFamily="34" charset="0"/>
                <a:ea typeface="Tahoma" panose="020B0604030504040204" pitchFamily="34" charset="0"/>
                <a:cs typeface="Tahoma" panose="020B0604030504040204" pitchFamily="34" charset="0"/>
              </a:rPr>
              <a:t>la pianta, ma ne altera il metabolismo e ostruisce il flusso della linfa.</a:t>
            </a:r>
            <a:endParaRPr lang="it-IT" dirty="0">
              <a:solidFill>
                <a:srgbClr val="3A3042"/>
              </a:solidFill>
              <a:latin typeface="Tahoma" panose="020B0604030504040204" pitchFamily="34" charset="0"/>
              <a:ea typeface="Tahoma" panose="020B0604030504040204" pitchFamily="34" charset="0"/>
              <a:cs typeface="Tahoma" panose="020B0604030504040204" pitchFamily="34" charset="0"/>
            </a:endParaRPr>
          </a:p>
        </p:txBody>
      </p:sp>
      <p:pic>
        <p:nvPicPr>
          <p:cNvPr id="2" name="Immagin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5482" y="2528888"/>
            <a:ext cx="3240000" cy="3240000"/>
          </a:xfrm>
          <a:prstGeom prst="ellipse">
            <a:avLst/>
          </a:prstGeom>
        </p:spPr>
      </p:pic>
      <p:sp>
        <p:nvSpPr>
          <p:cNvPr id="7" name="CasellaDiTesto 6"/>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Tahoma" panose="020B0604030504040204" pitchFamily="34" charset="0"/>
                <a:ea typeface="Tahoma" panose="020B0604030504040204" pitchFamily="34" charset="0"/>
                <a:cs typeface="Tahoma" panose="020B0604030504040204" pitchFamily="34" charset="0"/>
              </a:rPr>
              <a:t>Flavescenza </a:t>
            </a:r>
            <a:r>
              <a:rPr lang="en-US" sz="4000" dirty="0" err="1" smtClean="0">
                <a:solidFill>
                  <a:srgbClr val="D34E24"/>
                </a:solidFill>
                <a:latin typeface="Tahoma" panose="020B0604030504040204" pitchFamily="34" charset="0"/>
                <a:ea typeface="Tahoma" panose="020B0604030504040204" pitchFamily="34" charset="0"/>
                <a:cs typeface="Tahoma" panose="020B0604030504040204" pitchFamily="34" charset="0"/>
              </a:rPr>
              <a:t>Dorata</a:t>
            </a:r>
            <a:endParaRPr lang="en-US" sz="4000" dirty="0">
              <a:solidFill>
                <a:srgbClr val="D34E24"/>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149212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ttore 1 2"/>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5" name="CasellaDiTesto 4"/>
          <p:cNvSpPr txBox="1"/>
          <p:nvPr/>
        </p:nvSpPr>
        <p:spPr>
          <a:xfrm>
            <a:off x="273046" y="2343144"/>
            <a:ext cx="8656642" cy="3277820"/>
          </a:xfrm>
          <a:prstGeom prst="rect">
            <a:avLst/>
          </a:prstGeom>
          <a:noFill/>
        </p:spPr>
        <p:txBody>
          <a:bodyPr wrap="square" rtlCol="0">
            <a:spAutoFit/>
          </a:bodyPr>
          <a:lstStyle/>
          <a:p>
            <a:pPr algn="just">
              <a:lnSpc>
                <a:spcPct val="150000"/>
              </a:lnSpc>
            </a:pPr>
            <a:r>
              <a:rPr lang="it-IT" dirty="0" smtClean="0">
                <a:solidFill>
                  <a:srgbClr val="3A3042"/>
                </a:solidFill>
                <a:latin typeface="Tahoma" panose="020B0604030504040204" pitchFamily="34" charset="0"/>
                <a:ea typeface="Tahoma" panose="020B0604030504040204" pitchFamily="34" charset="0"/>
                <a:cs typeface="Tahoma" panose="020B0604030504040204" pitchFamily="34" charset="0"/>
              </a:rPr>
              <a:t>Strategia a quattro trattamenti:</a:t>
            </a:r>
          </a:p>
          <a:p>
            <a:pPr algn="just">
              <a:lnSpc>
                <a:spcPct val="150000"/>
              </a:lnSpc>
            </a:pPr>
            <a:endParaRPr lang="it-IT" dirty="0" smtClean="0">
              <a:solidFill>
                <a:srgbClr val="3A3042"/>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r>
              <a:rPr lang="it-IT" dirty="0" smtClean="0">
                <a:solidFill>
                  <a:srgbClr val="3A3042"/>
                </a:solidFill>
                <a:latin typeface="Tahoma" panose="020B0604030504040204" pitchFamily="34" charset="0"/>
                <a:ea typeface="Tahoma" panose="020B0604030504040204" pitchFamily="34" charset="0"/>
                <a:cs typeface="Tahoma" panose="020B0604030504040204" pitchFamily="34" charset="0"/>
              </a:rPr>
              <a:t>Questa strategia viene utilizzata in vigneti altamente infetti</a:t>
            </a:r>
          </a:p>
          <a:p>
            <a:pPr algn="just">
              <a:lnSpc>
                <a:spcPct val="150000"/>
              </a:lnSpc>
            </a:pPr>
            <a:r>
              <a:rPr lang="it-IT" dirty="0" smtClean="0">
                <a:solidFill>
                  <a:srgbClr val="3A3042"/>
                </a:solidFill>
                <a:latin typeface="Tahoma" panose="020B0604030504040204" pitchFamily="34" charset="0"/>
                <a:ea typeface="Tahoma" panose="020B0604030504040204" pitchFamily="34" charset="0"/>
                <a:cs typeface="Tahoma" panose="020B0604030504040204" pitchFamily="34" charset="0"/>
              </a:rPr>
              <a:t>Il primo trattamento viene fatto prima della fioritura</a:t>
            </a:r>
          </a:p>
          <a:p>
            <a:pPr algn="just">
              <a:lnSpc>
                <a:spcPct val="150000"/>
              </a:lnSpc>
            </a:pPr>
            <a:r>
              <a:rPr lang="it-IT" dirty="0" smtClean="0">
                <a:solidFill>
                  <a:srgbClr val="3A3042"/>
                </a:solidFill>
                <a:latin typeface="Tahoma" panose="020B0604030504040204" pitchFamily="34" charset="0"/>
                <a:ea typeface="Tahoma" panose="020B0604030504040204" pitchFamily="34" charset="0"/>
                <a:cs typeface="Tahoma" panose="020B0604030504040204" pitchFamily="34" charset="0"/>
              </a:rPr>
              <a:t>Il secondo sulle ninfe</a:t>
            </a:r>
          </a:p>
          <a:p>
            <a:pPr algn="just">
              <a:lnSpc>
                <a:spcPct val="150000"/>
              </a:lnSpc>
            </a:pPr>
            <a:r>
              <a:rPr lang="it-IT" dirty="0" smtClean="0">
                <a:solidFill>
                  <a:srgbClr val="3A3042"/>
                </a:solidFill>
                <a:latin typeface="Tahoma" panose="020B0604030504040204" pitchFamily="34" charset="0"/>
                <a:ea typeface="Tahoma" panose="020B0604030504040204" pitchFamily="34" charset="0"/>
                <a:cs typeface="Tahoma" panose="020B0604030504040204" pitchFamily="34" charset="0"/>
              </a:rPr>
              <a:t>Il terzo alla fine della rimanenza del precedente</a:t>
            </a:r>
          </a:p>
          <a:p>
            <a:pPr algn="just">
              <a:lnSpc>
                <a:spcPct val="150000"/>
              </a:lnSpc>
            </a:pPr>
            <a:r>
              <a:rPr lang="it-IT" dirty="0" smtClean="0">
                <a:solidFill>
                  <a:srgbClr val="3A3042"/>
                </a:solidFill>
                <a:latin typeface="Tahoma" panose="020B0604030504040204" pitchFamily="34" charset="0"/>
                <a:ea typeface="Tahoma" panose="020B0604030504040204" pitchFamily="34" charset="0"/>
                <a:cs typeface="Tahoma" panose="020B0604030504040204" pitchFamily="34" charset="0"/>
              </a:rPr>
              <a:t>Il quarto sugli adulti</a:t>
            </a:r>
            <a:endParaRPr lang="it-IT" dirty="0" smtClean="0">
              <a:solidFill>
                <a:srgbClr val="FA9F42"/>
              </a:solidFill>
              <a:latin typeface="Tahoma" panose="020B0604030504040204" pitchFamily="34" charset="0"/>
              <a:ea typeface="Tahoma" panose="020B0604030504040204" pitchFamily="34" charset="0"/>
              <a:cs typeface="Tahoma" panose="020B0604030504040204" pitchFamily="34" charset="0"/>
            </a:endParaRPr>
          </a:p>
          <a:p>
            <a:pPr algn="just"/>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p:cNvSpPr txBox="1"/>
          <p:nvPr/>
        </p:nvSpPr>
        <p:spPr>
          <a:xfrm>
            <a:off x="491319" y="1090023"/>
            <a:ext cx="4435523" cy="461665"/>
          </a:xfrm>
          <a:prstGeom prst="rect">
            <a:avLst/>
          </a:prstGeom>
          <a:noFill/>
        </p:spPr>
        <p:txBody>
          <a:bodyPr wrap="square" rtlCol="0">
            <a:spAutoFit/>
          </a:bodyPr>
          <a:lstStyle/>
          <a:p>
            <a:r>
              <a:rPr lang="it-IT" sz="2400" dirty="0" smtClean="0">
                <a:solidFill>
                  <a:srgbClr val="FF6B35"/>
                </a:solidFill>
                <a:latin typeface="Tahoma" panose="020B0604030504040204" pitchFamily="34" charset="0"/>
                <a:ea typeface="Tahoma" panose="020B0604030504040204" pitchFamily="34" charset="0"/>
                <a:cs typeface="Tahoma" panose="020B0604030504040204" pitchFamily="34" charset="0"/>
              </a:rPr>
              <a:t>Lotta contro l’insetto vettore</a:t>
            </a:r>
            <a:endParaRPr lang="it-IT" sz="2400" dirty="0">
              <a:solidFill>
                <a:srgbClr val="FF6B35"/>
              </a:solidFill>
              <a:latin typeface="Tahoma" panose="020B0604030504040204" pitchFamily="34" charset="0"/>
              <a:ea typeface="Tahoma" panose="020B0604030504040204" pitchFamily="34" charset="0"/>
              <a:cs typeface="Tahoma" panose="020B0604030504040204" pitchFamily="34" charset="0"/>
            </a:endParaRPr>
          </a:p>
        </p:txBody>
      </p:sp>
      <p:sp>
        <p:nvSpPr>
          <p:cNvPr id="7" name="CasellaDiTesto 6"/>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Tahoma" panose="020B0604030504040204" pitchFamily="34" charset="0"/>
                <a:ea typeface="Tahoma" panose="020B0604030504040204" pitchFamily="34" charset="0"/>
                <a:cs typeface="Tahoma" panose="020B0604030504040204" pitchFamily="34" charset="0"/>
              </a:rPr>
              <a:t>Flavescenza </a:t>
            </a:r>
            <a:r>
              <a:rPr lang="en-US" sz="4000" dirty="0" err="1" smtClean="0">
                <a:solidFill>
                  <a:srgbClr val="D34E24"/>
                </a:solidFill>
                <a:latin typeface="Tahoma" panose="020B0604030504040204" pitchFamily="34" charset="0"/>
                <a:ea typeface="Tahoma" panose="020B0604030504040204" pitchFamily="34" charset="0"/>
                <a:cs typeface="Tahoma" panose="020B0604030504040204" pitchFamily="34" charset="0"/>
              </a:rPr>
              <a:t>Dorata</a:t>
            </a:r>
            <a:endParaRPr lang="en-US" sz="4000" dirty="0">
              <a:solidFill>
                <a:srgbClr val="D34E24"/>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447449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ttore 1 2"/>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5" name="CasellaDiTesto 4"/>
          <p:cNvSpPr txBox="1"/>
          <p:nvPr/>
        </p:nvSpPr>
        <p:spPr>
          <a:xfrm>
            <a:off x="3814764" y="3479474"/>
            <a:ext cx="5086350" cy="1338828"/>
          </a:xfrm>
          <a:prstGeom prst="rect">
            <a:avLst/>
          </a:prstGeom>
          <a:noFill/>
        </p:spPr>
        <p:txBody>
          <a:bodyPr wrap="square" rtlCol="0">
            <a:spAutoFit/>
          </a:bodyPr>
          <a:lstStyle/>
          <a:p>
            <a:pPr algn="just">
              <a:lnSpc>
                <a:spcPct val="150000"/>
              </a:lnSpc>
            </a:pPr>
            <a:r>
              <a:rPr lang="it-IT" dirty="0" smtClean="0">
                <a:solidFill>
                  <a:srgbClr val="3A3042"/>
                </a:solidFill>
                <a:latin typeface="Tahoma" panose="020B0604030504040204" pitchFamily="34" charset="0"/>
                <a:ea typeface="Tahoma" panose="020B0604030504040204" pitchFamily="34" charset="0"/>
                <a:cs typeface="Tahoma" panose="020B0604030504040204" pitchFamily="34" charset="0"/>
              </a:rPr>
              <a:t>Senza alcun trattamento la popolazione di ST potrebbe arrivare anche a </a:t>
            </a:r>
            <a:r>
              <a:rPr lang="it-IT" dirty="0" smtClean="0">
                <a:solidFill>
                  <a:srgbClr val="D34E24"/>
                </a:solidFill>
                <a:latin typeface="Tahoma" panose="020B0604030504040204" pitchFamily="34" charset="0"/>
                <a:ea typeface="Tahoma" panose="020B0604030504040204" pitchFamily="34" charset="0"/>
                <a:cs typeface="Tahoma" panose="020B0604030504040204" pitchFamily="34" charset="0"/>
              </a:rPr>
              <a:t>10.000</a:t>
            </a:r>
            <a:r>
              <a:rPr lang="it-IT" dirty="0" smtClean="0">
                <a:solidFill>
                  <a:srgbClr val="3A3042"/>
                </a:solidFill>
                <a:latin typeface="Tahoma" panose="020B0604030504040204" pitchFamily="34" charset="0"/>
                <a:ea typeface="Tahoma" panose="020B0604030504040204" pitchFamily="34" charset="0"/>
                <a:cs typeface="Tahoma" panose="020B0604030504040204" pitchFamily="34" charset="0"/>
              </a:rPr>
              <a:t> esemplari per ettaro.</a:t>
            </a:r>
            <a:endParaRPr lang="it-IT" dirty="0">
              <a:latin typeface="Tahoma" panose="020B0604030504040204" pitchFamily="34" charset="0"/>
              <a:ea typeface="Tahoma" panose="020B0604030504040204" pitchFamily="34" charset="0"/>
              <a:cs typeface="Tahoma" panose="020B0604030504040204" pitchFamily="34" charset="0"/>
            </a:endParaRPr>
          </a:p>
        </p:txBody>
      </p:sp>
      <p:pic>
        <p:nvPicPr>
          <p:cNvPr id="6" name="Immagin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41194" y="2528888"/>
            <a:ext cx="3240000" cy="3240000"/>
          </a:xfrm>
          <a:prstGeom prst="ellipse">
            <a:avLst/>
          </a:prstGeom>
        </p:spPr>
      </p:pic>
      <p:sp>
        <p:nvSpPr>
          <p:cNvPr id="7" name="CasellaDiTesto 6"/>
          <p:cNvSpPr txBox="1"/>
          <p:nvPr/>
        </p:nvSpPr>
        <p:spPr>
          <a:xfrm>
            <a:off x="491319" y="1090023"/>
            <a:ext cx="4435523" cy="461665"/>
          </a:xfrm>
          <a:prstGeom prst="rect">
            <a:avLst/>
          </a:prstGeom>
          <a:noFill/>
        </p:spPr>
        <p:txBody>
          <a:bodyPr wrap="square" rtlCol="0">
            <a:spAutoFit/>
          </a:bodyPr>
          <a:lstStyle/>
          <a:p>
            <a:r>
              <a:rPr lang="it-IT" sz="2400" dirty="0" smtClean="0">
                <a:solidFill>
                  <a:srgbClr val="FF6B35"/>
                </a:solidFill>
                <a:latin typeface="Tahoma" panose="020B0604030504040204" pitchFamily="34" charset="0"/>
                <a:ea typeface="Tahoma" panose="020B0604030504040204" pitchFamily="34" charset="0"/>
                <a:cs typeface="Tahoma" panose="020B0604030504040204" pitchFamily="34" charset="0"/>
              </a:rPr>
              <a:t>Lotta contro l’insetto vettore</a:t>
            </a:r>
            <a:endParaRPr lang="it-IT" sz="2400" dirty="0">
              <a:solidFill>
                <a:srgbClr val="FF6B35"/>
              </a:solidFill>
              <a:latin typeface="Tahoma" panose="020B0604030504040204" pitchFamily="34" charset="0"/>
              <a:ea typeface="Tahoma" panose="020B0604030504040204" pitchFamily="34" charset="0"/>
              <a:cs typeface="Tahoma" panose="020B0604030504040204" pitchFamily="34" charset="0"/>
            </a:endParaRPr>
          </a:p>
        </p:txBody>
      </p:sp>
      <p:sp>
        <p:nvSpPr>
          <p:cNvPr id="8" name="CasellaDiTesto 7"/>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Tahoma" panose="020B0604030504040204" pitchFamily="34" charset="0"/>
                <a:ea typeface="Tahoma" panose="020B0604030504040204" pitchFamily="34" charset="0"/>
                <a:cs typeface="Tahoma" panose="020B0604030504040204" pitchFamily="34" charset="0"/>
              </a:rPr>
              <a:t>Flavescenza </a:t>
            </a:r>
            <a:r>
              <a:rPr lang="en-US" sz="4000" dirty="0" err="1" smtClean="0">
                <a:solidFill>
                  <a:srgbClr val="D34E24"/>
                </a:solidFill>
                <a:latin typeface="Tahoma" panose="020B0604030504040204" pitchFamily="34" charset="0"/>
                <a:ea typeface="Tahoma" panose="020B0604030504040204" pitchFamily="34" charset="0"/>
                <a:cs typeface="Tahoma" panose="020B0604030504040204" pitchFamily="34" charset="0"/>
              </a:rPr>
              <a:t>Dorata</a:t>
            </a:r>
            <a:endParaRPr lang="en-US" sz="4000" dirty="0">
              <a:solidFill>
                <a:srgbClr val="D34E24"/>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747400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ttore 1 2"/>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491319" y="1090023"/>
            <a:ext cx="4435523" cy="461665"/>
          </a:xfrm>
          <a:prstGeom prst="rect">
            <a:avLst/>
          </a:prstGeom>
          <a:noFill/>
        </p:spPr>
        <p:txBody>
          <a:bodyPr wrap="square" rtlCol="0">
            <a:spAutoFit/>
          </a:bodyPr>
          <a:lstStyle/>
          <a:p>
            <a:r>
              <a:rPr lang="en-US" sz="2400" dirty="0" err="1" smtClean="0">
                <a:solidFill>
                  <a:srgbClr val="FF6B35"/>
                </a:solidFill>
                <a:latin typeface="Tahoma" panose="020B0604030504040204" pitchFamily="34" charset="0"/>
                <a:ea typeface="Tahoma" panose="020B0604030504040204" pitchFamily="34" charset="0"/>
                <a:cs typeface="Tahoma" panose="020B0604030504040204" pitchFamily="34" charset="0"/>
              </a:rPr>
              <a:t>Monitoraggio</a:t>
            </a:r>
            <a:r>
              <a:rPr lang="en-US" sz="2400" dirty="0" smtClean="0">
                <a:solidFill>
                  <a:srgbClr val="FF6B35"/>
                </a:solidFill>
                <a:latin typeface="Tahoma" panose="020B0604030504040204" pitchFamily="34" charset="0"/>
                <a:ea typeface="Tahoma" panose="020B0604030504040204" pitchFamily="34" charset="0"/>
                <a:cs typeface="Tahoma" panose="020B0604030504040204" pitchFamily="34" charset="0"/>
              </a:rPr>
              <a:t> del </a:t>
            </a:r>
            <a:r>
              <a:rPr lang="en-US" sz="2400" dirty="0" err="1" smtClean="0">
                <a:solidFill>
                  <a:srgbClr val="FF6B35"/>
                </a:solidFill>
                <a:latin typeface="Tahoma" panose="020B0604030504040204" pitchFamily="34" charset="0"/>
                <a:ea typeface="Tahoma" panose="020B0604030504040204" pitchFamily="34" charset="0"/>
                <a:cs typeface="Tahoma" panose="020B0604030504040204" pitchFamily="34" charset="0"/>
              </a:rPr>
              <a:t>vigneto</a:t>
            </a:r>
            <a:endParaRPr lang="en-US" sz="2400" dirty="0">
              <a:solidFill>
                <a:srgbClr val="FF6B35"/>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p:cNvSpPr txBox="1"/>
          <p:nvPr/>
        </p:nvSpPr>
        <p:spPr>
          <a:xfrm>
            <a:off x="3814761" y="3271725"/>
            <a:ext cx="5072063" cy="2169825"/>
          </a:xfrm>
          <a:prstGeom prst="rect">
            <a:avLst/>
          </a:prstGeom>
          <a:noFill/>
        </p:spPr>
        <p:txBody>
          <a:bodyPr wrap="square" rtlCol="0">
            <a:spAutoFit/>
          </a:bodyPr>
          <a:lstStyle/>
          <a:p>
            <a:pPr algn="just">
              <a:lnSpc>
                <a:spcPct val="150000"/>
              </a:lnSpc>
            </a:pPr>
            <a:r>
              <a:rPr lang="it-IT" dirty="0" smtClean="0">
                <a:solidFill>
                  <a:srgbClr val="3A3042"/>
                </a:solidFill>
                <a:latin typeface="Tahoma" panose="020B0604030504040204" pitchFamily="34" charset="0"/>
                <a:ea typeface="Tahoma" panose="020B0604030504040204" pitchFamily="34" charset="0"/>
                <a:cs typeface="Tahoma" panose="020B0604030504040204" pitchFamily="34" charset="0"/>
              </a:rPr>
              <a:t>Se ST dovesse nutrirsi su una pianta infetta anche questo diventerebbe infetto, per questo motivo il continuo monitoraggio del vigneto, col fine di individuare piante malate, è una pratica fondamentale per gestire la malattia. </a:t>
            </a:r>
            <a:endParaRPr lang="it-IT" dirty="0">
              <a:latin typeface="Tahoma" panose="020B0604030504040204" pitchFamily="34" charset="0"/>
              <a:ea typeface="Tahoma" panose="020B0604030504040204" pitchFamily="34" charset="0"/>
              <a:cs typeface="Tahoma" panose="020B0604030504040204" pitchFamily="34" charset="0"/>
            </a:endParaRPr>
          </a:p>
        </p:txBody>
      </p:sp>
      <p:pic>
        <p:nvPicPr>
          <p:cNvPr id="6" name="Immagin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41194" y="2528888"/>
            <a:ext cx="3240000" cy="3240000"/>
          </a:xfrm>
          <a:prstGeom prst="ellipse">
            <a:avLst/>
          </a:prstGeom>
        </p:spPr>
      </p:pic>
      <p:sp>
        <p:nvSpPr>
          <p:cNvPr id="7" name="CasellaDiTesto 6"/>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Tahoma" panose="020B0604030504040204" pitchFamily="34" charset="0"/>
                <a:ea typeface="Tahoma" panose="020B0604030504040204" pitchFamily="34" charset="0"/>
                <a:cs typeface="Tahoma" panose="020B0604030504040204" pitchFamily="34" charset="0"/>
              </a:rPr>
              <a:t>Flavescenza </a:t>
            </a:r>
            <a:r>
              <a:rPr lang="en-US" sz="4000" dirty="0" err="1" smtClean="0">
                <a:solidFill>
                  <a:srgbClr val="D34E24"/>
                </a:solidFill>
                <a:latin typeface="Tahoma" panose="020B0604030504040204" pitchFamily="34" charset="0"/>
                <a:ea typeface="Tahoma" panose="020B0604030504040204" pitchFamily="34" charset="0"/>
                <a:cs typeface="Tahoma" panose="020B0604030504040204" pitchFamily="34" charset="0"/>
              </a:rPr>
              <a:t>Dorata</a:t>
            </a:r>
            <a:endParaRPr lang="en-US" sz="4000" dirty="0">
              <a:solidFill>
                <a:srgbClr val="D34E24"/>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215338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ttore 1 2"/>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491319" y="1090023"/>
            <a:ext cx="4435523" cy="461665"/>
          </a:xfrm>
          <a:prstGeom prst="rect">
            <a:avLst/>
          </a:prstGeom>
          <a:noFill/>
        </p:spPr>
        <p:txBody>
          <a:bodyPr wrap="square" rtlCol="0">
            <a:spAutoFit/>
          </a:bodyPr>
          <a:lstStyle/>
          <a:p>
            <a:r>
              <a:rPr lang="en-US" sz="2400" dirty="0" err="1" smtClean="0">
                <a:solidFill>
                  <a:srgbClr val="FF6B35"/>
                </a:solidFill>
                <a:latin typeface="Tahoma" panose="020B0604030504040204" pitchFamily="34" charset="0"/>
                <a:ea typeface="Tahoma" panose="020B0604030504040204" pitchFamily="34" charset="0"/>
                <a:cs typeface="Tahoma" panose="020B0604030504040204" pitchFamily="34" charset="0"/>
              </a:rPr>
              <a:t>Monitoraggio</a:t>
            </a:r>
            <a:r>
              <a:rPr lang="en-US" sz="2400" dirty="0" smtClean="0">
                <a:solidFill>
                  <a:srgbClr val="FF6B35"/>
                </a:solidFill>
                <a:latin typeface="Tahoma" panose="020B0604030504040204" pitchFamily="34" charset="0"/>
                <a:ea typeface="Tahoma" panose="020B0604030504040204" pitchFamily="34" charset="0"/>
                <a:cs typeface="Tahoma" panose="020B0604030504040204" pitchFamily="34" charset="0"/>
              </a:rPr>
              <a:t> del </a:t>
            </a:r>
            <a:r>
              <a:rPr lang="en-US" sz="2400" dirty="0" err="1" smtClean="0">
                <a:solidFill>
                  <a:srgbClr val="FF6B35"/>
                </a:solidFill>
                <a:latin typeface="Tahoma" panose="020B0604030504040204" pitchFamily="34" charset="0"/>
                <a:ea typeface="Tahoma" panose="020B0604030504040204" pitchFamily="34" charset="0"/>
                <a:cs typeface="Tahoma" panose="020B0604030504040204" pitchFamily="34" charset="0"/>
              </a:rPr>
              <a:t>vigneto</a:t>
            </a:r>
            <a:endParaRPr lang="en-US" sz="2400" dirty="0">
              <a:solidFill>
                <a:srgbClr val="FF6B35"/>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p:cNvSpPr txBox="1"/>
          <p:nvPr/>
        </p:nvSpPr>
        <p:spPr>
          <a:xfrm>
            <a:off x="214314" y="2343144"/>
            <a:ext cx="8715374" cy="923330"/>
          </a:xfrm>
          <a:prstGeom prst="rect">
            <a:avLst/>
          </a:prstGeom>
          <a:noFill/>
        </p:spPr>
        <p:txBody>
          <a:bodyPr wrap="square" rtlCol="0">
            <a:spAutoFit/>
          </a:bodyPr>
          <a:lstStyle/>
          <a:p>
            <a:pPr algn="just">
              <a:lnSpc>
                <a:spcPct val="150000"/>
              </a:lnSpc>
            </a:pPr>
            <a:r>
              <a:rPr lang="it-IT" dirty="0" smtClean="0">
                <a:solidFill>
                  <a:srgbClr val="3A3042"/>
                </a:solidFill>
                <a:latin typeface="Tahoma" panose="020B0604030504040204" pitchFamily="34" charset="0"/>
                <a:ea typeface="Tahoma" panose="020B0604030504040204" pitchFamily="34" charset="0"/>
                <a:cs typeface="Tahoma" panose="020B0604030504040204" pitchFamily="34" charset="0"/>
              </a:rPr>
              <a:t>Le attività di monitoraggio devono essere almeno fatte a livello del proprio vigneto; ma un monitoraggio a livello comunale o di comprensorio da risultati migliori. </a:t>
            </a:r>
            <a:endParaRPr lang="it-IT" dirty="0">
              <a:solidFill>
                <a:srgbClr val="3A3042"/>
              </a:solidFill>
              <a:latin typeface="Tahoma" panose="020B0604030504040204" pitchFamily="34" charset="0"/>
              <a:ea typeface="Tahoma" panose="020B0604030504040204" pitchFamily="34" charset="0"/>
              <a:cs typeface="Tahoma" panose="020B0604030504040204" pitchFamily="34" charset="0"/>
            </a:endParaRPr>
          </a:p>
        </p:txBody>
      </p:sp>
      <p:pic>
        <p:nvPicPr>
          <p:cNvPr id="6" name="Immagin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959225" y="3684908"/>
            <a:ext cx="4832326" cy="2880000"/>
          </a:xfrm>
          <a:prstGeom prst="rect">
            <a:avLst/>
          </a:prstGeom>
          <a:effectLst>
            <a:softEdge rad="63500"/>
          </a:effectLst>
        </p:spPr>
      </p:pic>
      <p:sp>
        <p:nvSpPr>
          <p:cNvPr id="7" name="CasellaDiTesto 6"/>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Tahoma" panose="020B0604030504040204" pitchFamily="34" charset="0"/>
                <a:ea typeface="Tahoma" panose="020B0604030504040204" pitchFamily="34" charset="0"/>
                <a:cs typeface="Tahoma" panose="020B0604030504040204" pitchFamily="34" charset="0"/>
              </a:rPr>
              <a:t>Flavescenza </a:t>
            </a:r>
            <a:r>
              <a:rPr lang="en-US" sz="4000" dirty="0" err="1" smtClean="0">
                <a:solidFill>
                  <a:srgbClr val="D34E24"/>
                </a:solidFill>
                <a:latin typeface="Tahoma" panose="020B0604030504040204" pitchFamily="34" charset="0"/>
                <a:ea typeface="Tahoma" panose="020B0604030504040204" pitchFamily="34" charset="0"/>
                <a:cs typeface="Tahoma" panose="020B0604030504040204" pitchFamily="34" charset="0"/>
              </a:rPr>
              <a:t>Dorata</a:t>
            </a:r>
            <a:endParaRPr lang="en-US" sz="4000" dirty="0">
              <a:solidFill>
                <a:srgbClr val="D34E24"/>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600625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ttore 1 2"/>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491319" y="1090023"/>
            <a:ext cx="4435523" cy="461665"/>
          </a:xfrm>
          <a:prstGeom prst="rect">
            <a:avLst/>
          </a:prstGeom>
          <a:noFill/>
        </p:spPr>
        <p:txBody>
          <a:bodyPr wrap="square" rtlCol="0">
            <a:spAutoFit/>
          </a:bodyPr>
          <a:lstStyle/>
          <a:p>
            <a:r>
              <a:rPr lang="en-US" sz="2400" dirty="0" err="1" smtClean="0">
                <a:solidFill>
                  <a:srgbClr val="FF6B35"/>
                </a:solidFill>
                <a:latin typeface="Tahoma" panose="020B0604030504040204" pitchFamily="34" charset="0"/>
                <a:ea typeface="Tahoma" panose="020B0604030504040204" pitchFamily="34" charset="0"/>
                <a:cs typeface="Tahoma" panose="020B0604030504040204" pitchFamily="34" charset="0"/>
              </a:rPr>
              <a:t>Eradicazione</a:t>
            </a:r>
            <a:r>
              <a:rPr lang="en-US" sz="2400" dirty="0" smtClean="0">
                <a:solidFill>
                  <a:srgbClr val="FF6B35"/>
                </a:solidFill>
                <a:latin typeface="Tahoma" panose="020B0604030504040204" pitchFamily="34" charset="0"/>
                <a:ea typeface="Tahoma" panose="020B0604030504040204" pitchFamily="34" charset="0"/>
                <a:cs typeface="Tahoma" panose="020B0604030504040204" pitchFamily="34" charset="0"/>
              </a:rPr>
              <a:t> di </a:t>
            </a:r>
            <a:r>
              <a:rPr lang="en-US" sz="2400" dirty="0" err="1" smtClean="0">
                <a:solidFill>
                  <a:srgbClr val="FF6B35"/>
                </a:solidFill>
                <a:latin typeface="Tahoma" panose="020B0604030504040204" pitchFamily="34" charset="0"/>
                <a:ea typeface="Tahoma" panose="020B0604030504040204" pitchFamily="34" charset="0"/>
                <a:cs typeface="Tahoma" panose="020B0604030504040204" pitchFamily="34" charset="0"/>
              </a:rPr>
              <a:t>piante</a:t>
            </a:r>
            <a:r>
              <a:rPr lang="en-US" sz="2400" dirty="0" smtClean="0">
                <a:solidFill>
                  <a:srgbClr val="FF6B35"/>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rgbClr val="FF6B35"/>
                </a:solidFill>
                <a:latin typeface="Tahoma" panose="020B0604030504040204" pitchFamily="34" charset="0"/>
                <a:ea typeface="Tahoma" panose="020B0604030504040204" pitchFamily="34" charset="0"/>
                <a:cs typeface="Tahoma" panose="020B0604030504040204" pitchFamily="34" charset="0"/>
              </a:rPr>
              <a:t>infette</a:t>
            </a:r>
            <a:endParaRPr lang="en-US" sz="2400" dirty="0">
              <a:solidFill>
                <a:srgbClr val="FF6B35"/>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p:cNvSpPr txBox="1"/>
          <p:nvPr/>
        </p:nvSpPr>
        <p:spPr>
          <a:xfrm>
            <a:off x="228600" y="2343144"/>
            <a:ext cx="8701087" cy="923330"/>
          </a:xfrm>
          <a:prstGeom prst="rect">
            <a:avLst/>
          </a:prstGeom>
          <a:noFill/>
        </p:spPr>
        <p:txBody>
          <a:bodyPr wrap="square" rtlCol="0">
            <a:spAutoFit/>
          </a:bodyPr>
          <a:lstStyle/>
          <a:p>
            <a:pPr algn="just">
              <a:lnSpc>
                <a:spcPct val="150000"/>
              </a:lnSpc>
            </a:pPr>
            <a:r>
              <a:rPr lang="it-IT" dirty="0" smtClean="0">
                <a:solidFill>
                  <a:srgbClr val="3A3042"/>
                </a:solidFill>
                <a:latin typeface="Tahoma" panose="020B0604030504040204" pitchFamily="34" charset="0"/>
                <a:ea typeface="Tahoma" panose="020B0604030504040204" pitchFamily="34" charset="0"/>
                <a:cs typeface="Tahoma" panose="020B0604030504040204" pitchFamily="34" charset="0"/>
              </a:rPr>
              <a:t>Una volta che una pianta infetta viene individuata deve essere rimossa dal vigneto al fine di fermare la diffusione della malattia.</a:t>
            </a:r>
            <a:endParaRPr lang="it-IT" dirty="0">
              <a:solidFill>
                <a:srgbClr val="3A3042"/>
              </a:solidFill>
              <a:latin typeface="Tahoma" panose="020B0604030504040204" pitchFamily="34" charset="0"/>
              <a:ea typeface="Tahoma" panose="020B0604030504040204" pitchFamily="34" charset="0"/>
              <a:cs typeface="Tahoma" panose="020B0604030504040204" pitchFamily="34" charset="0"/>
            </a:endParaRPr>
          </a:p>
        </p:txBody>
      </p:sp>
      <p:pic>
        <p:nvPicPr>
          <p:cNvPr id="6" name="Immagin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959226" y="3681138"/>
            <a:ext cx="4813300" cy="2880000"/>
          </a:xfrm>
          <a:prstGeom prst="rect">
            <a:avLst/>
          </a:prstGeom>
          <a:effectLst>
            <a:softEdge rad="63500"/>
          </a:effectLst>
        </p:spPr>
      </p:pic>
      <p:sp>
        <p:nvSpPr>
          <p:cNvPr id="7" name="CasellaDiTesto 6"/>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Tahoma" panose="020B0604030504040204" pitchFamily="34" charset="0"/>
                <a:ea typeface="Tahoma" panose="020B0604030504040204" pitchFamily="34" charset="0"/>
                <a:cs typeface="Tahoma" panose="020B0604030504040204" pitchFamily="34" charset="0"/>
              </a:rPr>
              <a:t>Flavescenza </a:t>
            </a:r>
            <a:r>
              <a:rPr lang="en-US" sz="4000" dirty="0" err="1" smtClean="0">
                <a:solidFill>
                  <a:srgbClr val="D34E24"/>
                </a:solidFill>
                <a:latin typeface="Tahoma" panose="020B0604030504040204" pitchFamily="34" charset="0"/>
                <a:ea typeface="Tahoma" panose="020B0604030504040204" pitchFamily="34" charset="0"/>
                <a:cs typeface="Tahoma" panose="020B0604030504040204" pitchFamily="34" charset="0"/>
              </a:rPr>
              <a:t>Dorata</a:t>
            </a:r>
            <a:endParaRPr lang="en-US" sz="4000" dirty="0">
              <a:solidFill>
                <a:srgbClr val="D34E24"/>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66399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ttore 1 2"/>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5" name="CasellaDiTesto 4"/>
          <p:cNvSpPr txBox="1"/>
          <p:nvPr/>
        </p:nvSpPr>
        <p:spPr>
          <a:xfrm>
            <a:off x="3814761" y="3504208"/>
            <a:ext cx="5072063" cy="1338828"/>
          </a:xfrm>
          <a:prstGeom prst="rect">
            <a:avLst/>
          </a:prstGeom>
          <a:noFill/>
        </p:spPr>
        <p:txBody>
          <a:bodyPr wrap="square" rtlCol="0">
            <a:spAutoFit/>
          </a:bodyPr>
          <a:lstStyle/>
          <a:p>
            <a:pPr algn="just">
              <a:lnSpc>
                <a:spcPct val="150000"/>
              </a:lnSpc>
            </a:pPr>
            <a:r>
              <a:rPr lang="it-IT" dirty="0" smtClean="0">
                <a:solidFill>
                  <a:srgbClr val="3A3042"/>
                </a:solidFill>
                <a:latin typeface="Tahoma" panose="020B0604030504040204" pitchFamily="34" charset="0"/>
                <a:ea typeface="Tahoma" panose="020B0604030504040204" pitchFamily="34" charset="0"/>
                <a:cs typeface="Tahoma" panose="020B0604030504040204" pitchFamily="34" charset="0"/>
              </a:rPr>
              <a:t>La rimozione e distruzione di piante infette è consigliata (o obbligatoria) in molte regioni vitivinicole da un decreto nazionale.</a:t>
            </a:r>
            <a:endParaRPr lang="it-IT" dirty="0">
              <a:solidFill>
                <a:srgbClr val="3A3042"/>
              </a:solidFill>
              <a:latin typeface="Tahoma" panose="020B0604030504040204" pitchFamily="34" charset="0"/>
              <a:ea typeface="Tahoma" panose="020B0604030504040204" pitchFamily="34" charset="0"/>
              <a:cs typeface="Tahoma" panose="020B0604030504040204" pitchFamily="34" charset="0"/>
            </a:endParaRPr>
          </a:p>
        </p:txBody>
      </p:sp>
      <p:pic>
        <p:nvPicPr>
          <p:cNvPr id="6" name="Immagin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8775" y="2525409"/>
            <a:ext cx="3240000" cy="3240000"/>
          </a:xfrm>
          <a:prstGeom prst="ellipse">
            <a:avLst/>
          </a:prstGeom>
        </p:spPr>
      </p:pic>
      <p:sp>
        <p:nvSpPr>
          <p:cNvPr id="7" name="CasellaDiTesto 6"/>
          <p:cNvSpPr txBox="1"/>
          <p:nvPr/>
        </p:nvSpPr>
        <p:spPr>
          <a:xfrm>
            <a:off x="491319" y="1090023"/>
            <a:ext cx="4435523" cy="461665"/>
          </a:xfrm>
          <a:prstGeom prst="rect">
            <a:avLst/>
          </a:prstGeom>
          <a:noFill/>
        </p:spPr>
        <p:txBody>
          <a:bodyPr wrap="square" rtlCol="0">
            <a:spAutoFit/>
          </a:bodyPr>
          <a:lstStyle/>
          <a:p>
            <a:r>
              <a:rPr lang="en-US" sz="2400" dirty="0" err="1" smtClean="0">
                <a:solidFill>
                  <a:srgbClr val="FF6B35"/>
                </a:solidFill>
                <a:latin typeface="Tahoma" panose="020B0604030504040204" pitchFamily="34" charset="0"/>
                <a:ea typeface="Tahoma" panose="020B0604030504040204" pitchFamily="34" charset="0"/>
                <a:cs typeface="Tahoma" panose="020B0604030504040204" pitchFamily="34" charset="0"/>
              </a:rPr>
              <a:t>Eradicazione</a:t>
            </a:r>
            <a:r>
              <a:rPr lang="en-US" sz="2400" dirty="0" smtClean="0">
                <a:solidFill>
                  <a:srgbClr val="FF6B35"/>
                </a:solidFill>
                <a:latin typeface="Tahoma" panose="020B0604030504040204" pitchFamily="34" charset="0"/>
                <a:ea typeface="Tahoma" panose="020B0604030504040204" pitchFamily="34" charset="0"/>
                <a:cs typeface="Tahoma" panose="020B0604030504040204" pitchFamily="34" charset="0"/>
              </a:rPr>
              <a:t> di </a:t>
            </a:r>
            <a:r>
              <a:rPr lang="en-US" sz="2400" dirty="0" err="1" smtClean="0">
                <a:solidFill>
                  <a:srgbClr val="FF6B35"/>
                </a:solidFill>
                <a:latin typeface="Tahoma" panose="020B0604030504040204" pitchFamily="34" charset="0"/>
                <a:ea typeface="Tahoma" panose="020B0604030504040204" pitchFamily="34" charset="0"/>
                <a:cs typeface="Tahoma" panose="020B0604030504040204" pitchFamily="34" charset="0"/>
              </a:rPr>
              <a:t>piante</a:t>
            </a:r>
            <a:r>
              <a:rPr lang="en-US" sz="2400" dirty="0" smtClean="0">
                <a:solidFill>
                  <a:srgbClr val="FF6B35"/>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rgbClr val="FF6B35"/>
                </a:solidFill>
                <a:latin typeface="Tahoma" panose="020B0604030504040204" pitchFamily="34" charset="0"/>
                <a:ea typeface="Tahoma" panose="020B0604030504040204" pitchFamily="34" charset="0"/>
                <a:cs typeface="Tahoma" panose="020B0604030504040204" pitchFamily="34" charset="0"/>
              </a:rPr>
              <a:t>infette</a:t>
            </a:r>
            <a:endParaRPr lang="en-US" sz="2400" dirty="0">
              <a:solidFill>
                <a:srgbClr val="FF6B35"/>
              </a:solidFill>
              <a:latin typeface="Tahoma" panose="020B0604030504040204" pitchFamily="34" charset="0"/>
              <a:ea typeface="Tahoma" panose="020B0604030504040204" pitchFamily="34" charset="0"/>
              <a:cs typeface="Tahoma" panose="020B0604030504040204" pitchFamily="34" charset="0"/>
            </a:endParaRPr>
          </a:p>
        </p:txBody>
      </p:sp>
      <p:sp>
        <p:nvSpPr>
          <p:cNvPr id="8" name="CasellaDiTesto 7"/>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Tahoma" panose="020B0604030504040204" pitchFamily="34" charset="0"/>
                <a:ea typeface="Tahoma" panose="020B0604030504040204" pitchFamily="34" charset="0"/>
                <a:cs typeface="Tahoma" panose="020B0604030504040204" pitchFamily="34" charset="0"/>
              </a:rPr>
              <a:t>Flavescenza </a:t>
            </a:r>
            <a:r>
              <a:rPr lang="en-US" sz="4000" dirty="0" err="1" smtClean="0">
                <a:solidFill>
                  <a:srgbClr val="D34E24"/>
                </a:solidFill>
                <a:latin typeface="Tahoma" panose="020B0604030504040204" pitchFamily="34" charset="0"/>
                <a:ea typeface="Tahoma" panose="020B0604030504040204" pitchFamily="34" charset="0"/>
                <a:cs typeface="Tahoma" panose="020B0604030504040204" pitchFamily="34" charset="0"/>
              </a:rPr>
              <a:t>Dorata</a:t>
            </a:r>
            <a:endParaRPr lang="en-US" sz="4000" dirty="0">
              <a:solidFill>
                <a:srgbClr val="D34E24"/>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647031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ttore 1 2"/>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5" name="CasellaDiTesto 4"/>
          <p:cNvSpPr txBox="1"/>
          <p:nvPr/>
        </p:nvSpPr>
        <p:spPr>
          <a:xfrm>
            <a:off x="3829050" y="3271725"/>
            <a:ext cx="5100638" cy="1754326"/>
          </a:xfrm>
          <a:prstGeom prst="rect">
            <a:avLst/>
          </a:prstGeom>
          <a:noFill/>
        </p:spPr>
        <p:txBody>
          <a:bodyPr wrap="square" rtlCol="0">
            <a:spAutoFit/>
          </a:bodyPr>
          <a:lstStyle/>
          <a:p>
            <a:pPr algn="just">
              <a:lnSpc>
                <a:spcPct val="150000"/>
              </a:lnSpc>
            </a:pPr>
            <a:r>
              <a:rPr lang="it-IT" dirty="0" smtClean="0">
                <a:solidFill>
                  <a:srgbClr val="3A3042"/>
                </a:solidFill>
                <a:latin typeface="Tahoma" panose="020B0604030504040204" pitchFamily="34" charset="0"/>
                <a:ea typeface="Tahoma" panose="020B0604030504040204" pitchFamily="34" charset="0"/>
                <a:cs typeface="Tahoma" panose="020B0604030504040204" pitchFamily="34" charset="0"/>
              </a:rPr>
              <a:t>Nel periodo in cui l’adulto è presente nel vigneto (da maggio ad agosto) appena una pianta infetta viene identificata questa deve essere rimossa il più in fretta possibile.</a:t>
            </a:r>
            <a:endParaRPr lang="it-IT" dirty="0">
              <a:solidFill>
                <a:srgbClr val="3A3042"/>
              </a:solidFill>
              <a:latin typeface="Tahoma" panose="020B0604030504040204" pitchFamily="34" charset="0"/>
              <a:ea typeface="Tahoma" panose="020B0604030504040204" pitchFamily="34" charset="0"/>
              <a:cs typeface="Tahoma" panose="020B0604030504040204" pitchFamily="34" charset="0"/>
            </a:endParaRPr>
          </a:p>
        </p:txBody>
      </p:sp>
      <p:pic>
        <p:nvPicPr>
          <p:cNvPr id="7" name="Immagin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5482" y="2528888"/>
            <a:ext cx="3240000" cy="3240000"/>
          </a:xfrm>
          <a:prstGeom prst="ellipse">
            <a:avLst/>
          </a:prstGeom>
        </p:spPr>
      </p:pic>
      <p:sp>
        <p:nvSpPr>
          <p:cNvPr id="8" name="CasellaDiTesto 7"/>
          <p:cNvSpPr txBox="1"/>
          <p:nvPr/>
        </p:nvSpPr>
        <p:spPr>
          <a:xfrm>
            <a:off x="491319" y="1090023"/>
            <a:ext cx="4435523" cy="461665"/>
          </a:xfrm>
          <a:prstGeom prst="rect">
            <a:avLst/>
          </a:prstGeom>
          <a:noFill/>
        </p:spPr>
        <p:txBody>
          <a:bodyPr wrap="square" rtlCol="0">
            <a:spAutoFit/>
          </a:bodyPr>
          <a:lstStyle/>
          <a:p>
            <a:r>
              <a:rPr lang="en-US" sz="2400" dirty="0" err="1" smtClean="0">
                <a:solidFill>
                  <a:srgbClr val="FF6B35"/>
                </a:solidFill>
                <a:latin typeface="Tahoma" panose="020B0604030504040204" pitchFamily="34" charset="0"/>
                <a:ea typeface="Tahoma" panose="020B0604030504040204" pitchFamily="34" charset="0"/>
                <a:cs typeface="Tahoma" panose="020B0604030504040204" pitchFamily="34" charset="0"/>
              </a:rPr>
              <a:t>Eradicazione</a:t>
            </a:r>
            <a:r>
              <a:rPr lang="en-US" sz="2400" dirty="0" smtClean="0">
                <a:solidFill>
                  <a:srgbClr val="FF6B35"/>
                </a:solidFill>
                <a:latin typeface="Tahoma" panose="020B0604030504040204" pitchFamily="34" charset="0"/>
                <a:ea typeface="Tahoma" panose="020B0604030504040204" pitchFamily="34" charset="0"/>
                <a:cs typeface="Tahoma" panose="020B0604030504040204" pitchFamily="34" charset="0"/>
              </a:rPr>
              <a:t> di </a:t>
            </a:r>
            <a:r>
              <a:rPr lang="en-US" sz="2400" dirty="0" err="1" smtClean="0">
                <a:solidFill>
                  <a:srgbClr val="FF6B35"/>
                </a:solidFill>
                <a:latin typeface="Tahoma" panose="020B0604030504040204" pitchFamily="34" charset="0"/>
                <a:ea typeface="Tahoma" panose="020B0604030504040204" pitchFamily="34" charset="0"/>
                <a:cs typeface="Tahoma" panose="020B0604030504040204" pitchFamily="34" charset="0"/>
              </a:rPr>
              <a:t>piante</a:t>
            </a:r>
            <a:r>
              <a:rPr lang="en-US" sz="2400" dirty="0" smtClean="0">
                <a:solidFill>
                  <a:srgbClr val="FF6B35"/>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rgbClr val="FF6B35"/>
                </a:solidFill>
                <a:latin typeface="Tahoma" panose="020B0604030504040204" pitchFamily="34" charset="0"/>
                <a:ea typeface="Tahoma" panose="020B0604030504040204" pitchFamily="34" charset="0"/>
                <a:cs typeface="Tahoma" panose="020B0604030504040204" pitchFamily="34" charset="0"/>
              </a:rPr>
              <a:t>infette</a:t>
            </a:r>
            <a:endParaRPr lang="en-US" sz="2400" dirty="0">
              <a:solidFill>
                <a:srgbClr val="FF6B35"/>
              </a:solidFill>
              <a:latin typeface="Tahoma" panose="020B0604030504040204" pitchFamily="34" charset="0"/>
              <a:ea typeface="Tahoma" panose="020B0604030504040204" pitchFamily="34" charset="0"/>
              <a:cs typeface="Tahoma" panose="020B0604030504040204" pitchFamily="34" charset="0"/>
            </a:endParaRPr>
          </a:p>
        </p:txBody>
      </p:sp>
      <p:sp>
        <p:nvSpPr>
          <p:cNvPr id="9" name="CasellaDiTesto 8"/>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Tahoma" panose="020B0604030504040204" pitchFamily="34" charset="0"/>
                <a:ea typeface="Tahoma" panose="020B0604030504040204" pitchFamily="34" charset="0"/>
                <a:cs typeface="Tahoma" panose="020B0604030504040204" pitchFamily="34" charset="0"/>
              </a:rPr>
              <a:t>Flavescenza </a:t>
            </a:r>
            <a:r>
              <a:rPr lang="en-US" sz="4000" dirty="0" err="1" smtClean="0">
                <a:solidFill>
                  <a:srgbClr val="D34E24"/>
                </a:solidFill>
                <a:latin typeface="Tahoma" panose="020B0604030504040204" pitchFamily="34" charset="0"/>
                <a:ea typeface="Tahoma" panose="020B0604030504040204" pitchFamily="34" charset="0"/>
                <a:cs typeface="Tahoma" panose="020B0604030504040204" pitchFamily="34" charset="0"/>
              </a:rPr>
              <a:t>Dorata</a:t>
            </a:r>
            <a:endParaRPr lang="en-US" sz="4000" dirty="0">
              <a:solidFill>
                <a:srgbClr val="D34E24"/>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184314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ttore 1 2"/>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5" name="CasellaDiTesto 4"/>
          <p:cNvSpPr txBox="1"/>
          <p:nvPr/>
        </p:nvSpPr>
        <p:spPr>
          <a:xfrm>
            <a:off x="3857625" y="3479474"/>
            <a:ext cx="5100638" cy="1338828"/>
          </a:xfrm>
          <a:prstGeom prst="rect">
            <a:avLst/>
          </a:prstGeom>
          <a:noFill/>
        </p:spPr>
        <p:txBody>
          <a:bodyPr wrap="square" rtlCol="0">
            <a:spAutoFit/>
          </a:bodyPr>
          <a:lstStyle/>
          <a:p>
            <a:pPr algn="just">
              <a:lnSpc>
                <a:spcPct val="150000"/>
              </a:lnSpc>
            </a:pPr>
            <a:r>
              <a:rPr lang="it-IT" dirty="0" smtClean="0">
                <a:solidFill>
                  <a:srgbClr val="3A3042"/>
                </a:solidFill>
                <a:latin typeface="Tahoma" panose="020B0604030504040204" pitchFamily="34" charset="0"/>
                <a:ea typeface="Tahoma" panose="020B0604030504040204" pitchFamily="34" charset="0"/>
                <a:cs typeface="Tahoma" panose="020B0604030504040204" pitchFamily="34" charset="0"/>
              </a:rPr>
              <a:t>Se ST non può nutrirsi su una pianta infetta, lui a sua volta non diventerà infettivo e non propagherà la malattia. </a:t>
            </a:r>
            <a:endParaRPr lang="it-IT" dirty="0">
              <a:solidFill>
                <a:srgbClr val="3A3042"/>
              </a:solidFill>
              <a:latin typeface="Tahoma" panose="020B0604030504040204" pitchFamily="34" charset="0"/>
              <a:ea typeface="Tahoma" panose="020B0604030504040204" pitchFamily="34" charset="0"/>
              <a:cs typeface="Tahoma" panose="020B0604030504040204" pitchFamily="34" charset="0"/>
            </a:endParaRPr>
          </a:p>
        </p:txBody>
      </p:sp>
      <p:pic>
        <p:nvPicPr>
          <p:cNvPr id="6" name="Immagin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41194" y="2528888"/>
            <a:ext cx="3240000" cy="3240000"/>
          </a:xfrm>
          <a:prstGeom prst="ellipse">
            <a:avLst/>
          </a:prstGeom>
        </p:spPr>
      </p:pic>
      <p:sp>
        <p:nvSpPr>
          <p:cNvPr id="7" name="CasellaDiTesto 6"/>
          <p:cNvSpPr txBox="1"/>
          <p:nvPr/>
        </p:nvSpPr>
        <p:spPr>
          <a:xfrm>
            <a:off x="491319" y="1090023"/>
            <a:ext cx="4435523" cy="461665"/>
          </a:xfrm>
          <a:prstGeom prst="rect">
            <a:avLst/>
          </a:prstGeom>
          <a:noFill/>
        </p:spPr>
        <p:txBody>
          <a:bodyPr wrap="square" rtlCol="0">
            <a:spAutoFit/>
          </a:bodyPr>
          <a:lstStyle/>
          <a:p>
            <a:r>
              <a:rPr lang="en-US" sz="2400" dirty="0" err="1" smtClean="0">
                <a:solidFill>
                  <a:srgbClr val="FF6B35"/>
                </a:solidFill>
                <a:latin typeface="Tahoma" panose="020B0604030504040204" pitchFamily="34" charset="0"/>
                <a:ea typeface="Tahoma" panose="020B0604030504040204" pitchFamily="34" charset="0"/>
                <a:cs typeface="Tahoma" panose="020B0604030504040204" pitchFamily="34" charset="0"/>
              </a:rPr>
              <a:t>Eradicazione</a:t>
            </a:r>
            <a:r>
              <a:rPr lang="en-US" sz="2400" dirty="0" smtClean="0">
                <a:solidFill>
                  <a:srgbClr val="FF6B35"/>
                </a:solidFill>
                <a:latin typeface="Tahoma" panose="020B0604030504040204" pitchFamily="34" charset="0"/>
                <a:ea typeface="Tahoma" panose="020B0604030504040204" pitchFamily="34" charset="0"/>
                <a:cs typeface="Tahoma" panose="020B0604030504040204" pitchFamily="34" charset="0"/>
              </a:rPr>
              <a:t> di </a:t>
            </a:r>
            <a:r>
              <a:rPr lang="en-US" sz="2400" dirty="0" err="1" smtClean="0">
                <a:solidFill>
                  <a:srgbClr val="FF6B35"/>
                </a:solidFill>
                <a:latin typeface="Tahoma" panose="020B0604030504040204" pitchFamily="34" charset="0"/>
                <a:ea typeface="Tahoma" panose="020B0604030504040204" pitchFamily="34" charset="0"/>
                <a:cs typeface="Tahoma" panose="020B0604030504040204" pitchFamily="34" charset="0"/>
              </a:rPr>
              <a:t>piante</a:t>
            </a:r>
            <a:r>
              <a:rPr lang="en-US" sz="2400" dirty="0" smtClean="0">
                <a:solidFill>
                  <a:srgbClr val="FF6B35"/>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rgbClr val="FF6B35"/>
                </a:solidFill>
                <a:latin typeface="Tahoma" panose="020B0604030504040204" pitchFamily="34" charset="0"/>
                <a:ea typeface="Tahoma" panose="020B0604030504040204" pitchFamily="34" charset="0"/>
                <a:cs typeface="Tahoma" panose="020B0604030504040204" pitchFamily="34" charset="0"/>
              </a:rPr>
              <a:t>infette</a:t>
            </a:r>
            <a:endParaRPr lang="en-US" sz="2400" dirty="0">
              <a:solidFill>
                <a:srgbClr val="FF6B35"/>
              </a:solidFill>
              <a:latin typeface="Tahoma" panose="020B0604030504040204" pitchFamily="34" charset="0"/>
              <a:ea typeface="Tahoma" panose="020B0604030504040204" pitchFamily="34" charset="0"/>
              <a:cs typeface="Tahoma" panose="020B0604030504040204" pitchFamily="34" charset="0"/>
            </a:endParaRPr>
          </a:p>
        </p:txBody>
      </p:sp>
      <p:sp>
        <p:nvSpPr>
          <p:cNvPr id="8" name="CasellaDiTesto 7"/>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Tahoma" panose="020B0604030504040204" pitchFamily="34" charset="0"/>
                <a:ea typeface="Tahoma" panose="020B0604030504040204" pitchFamily="34" charset="0"/>
                <a:cs typeface="Tahoma" panose="020B0604030504040204" pitchFamily="34" charset="0"/>
              </a:rPr>
              <a:t>Flavescenza </a:t>
            </a:r>
            <a:r>
              <a:rPr lang="en-US" sz="4000" dirty="0" err="1" smtClean="0">
                <a:solidFill>
                  <a:srgbClr val="D34E24"/>
                </a:solidFill>
                <a:latin typeface="Tahoma" panose="020B0604030504040204" pitchFamily="34" charset="0"/>
                <a:ea typeface="Tahoma" panose="020B0604030504040204" pitchFamily="34" charset="0"/>
                <a:cs typeface="Tahoma" panose="020B0604030504040204" pitchFamily="34" charset="0"/>
              </a:rPr>
              <a:t>Dorata</a:t>
            </a:r>
            <a:endParaRPr lang="en-US" sz="4000" dirty="0">
              <a:solidFill>
                <a:srgbClr val="D34E24"/>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247410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5900" y="3079961"/>
            <a:ext cx="7951392" cy="5298858"/>
          </a:xfrm>
          <a:prstGeom prst="rect">
            <a:avLst/>
          </a:prstGeom>
        </p:spPr>
      </p:pic>
      <p:cxnSp>
        <p:nvCxnSpPr>
          <p:cNvPr id="3" name="Connettore 1 2"/>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5" name="CasellaDiTesto 4"/>
          <p:cNvSpPr txBox="1"/>
          <p:nvPr/>
        </p:nvSpPr>
        <p:spPr>
          <a:xfrm>
            <a:off x="-100808" y="2216714"/>
            <a:ext cx="9244808" cy="2207912"/>
          </a:xfrm>
          <a:prstGeom prst="rect">
            <a:avLst/>
          </a:prstGeom>
          <a:noFill/>
        </p:spPr>
        <p:txBody>
          <a:bodyPr wrap="square" rtlCol="0">
            <a:spAutoFit/>
          </a:bodyPr>
          <a:lstStyle/>
          <a:p>
            <a:pPr algn="ctr">
              <a:lnSpc>
                <a:spcPct val="150000"/>
              </a:lnSpc>
            </a:pPr>
            <a:r>
              <a:rPr lang="it-IT" sz="3200" b="1" dirty="0" smtClean="0">
                <a:solidFill>
                  <a:srgbClr val="3A3042"/>
                </a:solidFill>
                <a:latin typeface="Tahoma" panose="020B0604030504040204" pitchFamily="34" charset="0"/>
                <a:ea typeface="Tahoma" panose="020B0604030504040204" pitchFamily="34" charset="0"/>
                <a:cs typeface="Tahoma" panose="020B0604030504040204" pitchFamily="34" charset="0"/>
              </a:rPr>
              <a:t>LASCIARE PIANTE INFETTE NEL VIGNETO AUMENTERÀ CONSIDEREVOLMENTE LE INFEZIONI NEGLI ANNI A VENIRE! </a:t>
            </a:r>
            <a:endParaRPr lang="it-IT" sz="3200" b="1" dirty="0">
              <a:solidFill>
                <a:srgbClr val="3A3042"/>
              </a:solidFill>
              <a:latin typeface="Tahoma" panose="020B0604030504040204" pitchFamily="34" charset="0"/>
              <a:ea typeface="Tahoma" panose="020B0604030504040204" pitchFamily="34" charset="0"/>
              <a:cs typeface="Tahoma" panose="020B0604030504040204" pitchFamily="34" charset="0"/>
            </a:endParaRPr>
          </a:p>
        </p:txBody>
      </p:sp>
      <p:sp>
        <p:nvSpPr>
          <p:cNvPr id="7" name="CasellaDiTesto 6"/>
          <p:cNvSpPr txBox="1"/>
          <p:nvPr/>
        </p:nvSpPr>
        <p:spPr>
          <a:xfrm>
            <a:off x="491319" y="1090023"/>
            <a:ext cx="4435523" cy="461665"/>
          </a:xfrm>
          <a:prstGeom prst="rect">
            <a:avLst/>
          </a:prstGeom>
          <a:noFill/>
        </p:spPr>
        <p:txBody>
          <a:bodyPr wrap="square" rtlCol="0">
            <a:spAutoFit/>
          </a:bodyPr>
          <a:lstStyle/>
          <a:p>
            <a:r>
              <a:rPr lang="en-US" sz="2400" dirty="0" err="1" smtClean="0">
                <a:solidFill>
                  <a:srgbClr val="FF6B35"/>
                </a:solidFill>
                <a:latin typeface="Tahoma" panose="020B0604030504040204" pitchFamily="34" charset="0"/>
                <a:ea typeface="Tahoma" panose="020B0604030504040204" pitchFamily="34" charset="0"/>
                <a:cs typeface="Tahoma" panose="020B0604030504040204" pitchFamily="34" charset="0"/>
              </a:rPr>
              <a:t>Eradicazione</a:t>
            </a:r>
            <a:r>
              <a:rPr lang="en-US" sz="2400" dirty="0" smtClean="0">
                <a:solidFill>
                  <a:srgbClr val="FF6B35"/>
                </a:solidFill>
                <a:latin typeface="Tahoma" panose="020B0604030504040204" pitchFamily="34" charset="0"/>
                <a:ea typeface="Tahoma" panose="020B0604030504040204" pitchFamily="34" charset="0"/>
                <a:cs typeface="Tahoma" panose="020B0604030504040204" pitchFamily="34" charset="0"/>
              </a:rPr>
              <a:t> di </a:t>
            </a:r>
            <a:r>
              <a:rPr lang="en-US" sz="2400" dirty="0" err="1" smtClean="0">
                <a:solidFill>
                  <a:srgbClr val="FF6B35"/>
                </a:solidFill>
                <a:latin typeface="Tahoma" panose="020B0604030504040204" pitchFamily="34" charset="0"/>
                <a:ea typeface="Tahoma" panose="020B0604030504040204" pitchFamily="34" charset="0"/>
                <a:cs typeface="Tahoma" panose="020B0604030504040204" pitchFamily="34" charset="0"/>
              </a:rPr>
              <a:t>piante</a:t>
            </a:r>
            <a:r>
              <a:rPr lang="en-US" sz="2400" dirty="0" smtClean="0">
                <a:solidFill>
                  <a:srgbClr val="FF6B35"/>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rgbClr val="FF6B35"/>
                </a:solidFill>
                <a:latin typeface="Tahoma" panose="020B0604030504040204" pitchFamily="34" charset="0"/>
                <a:ea typeface="Tahoma" panose="020B0604030504040204" pitchFamily="34" charset="0"/>
                <a:cs typeface="Tahoma" panose="020B0604030504040204" pitchFamily="34" charset="0"/>
              </a:rPr>
              <a:t>infette</a:t>
            </a:r>
            <a:endParaRPr lang="en-US" sz="2400" dirty="0">
              <a:solidFill>
                <a:srgbClr val="FF6B35"/>
              </a:solidFill>
              <a:latin typeface="Tahoma" panose="020B0604030504040204" pitchFamily="34" charset="0"/>
              <a:ea typeface="Tahoma" panose="020B0604030504040204" pitchFamily="34" charset="0"/>
              <a:cs typeface="Tahoma" panose="020B0604030504040204" pitchFamily="34" charset="0"/>
            </a:endParaRPr>
          </a:p>
        </p:txBody>
      </p:sp>
      <p:sp>
        <p:nvSpPr>
          <p:cNvPr id="8" name="CasellaDiTesto 7"/>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Tahoma" panose="020B0604030504040204" pitchFamily="34" charset="0"/>
                <a:ea typeface="Tahoma" panose="020B0604030504040204" pitchFamily="34" charset="0"/>
                <a:cs typeface="Tahoma" panose="020B0604030504040204" pitchFamily="34" charset="0"/>
              </a:rPr>
              <a:t>Flavescenza </a:t>
            </a:r>
            <a:r>
              <a:rPr lang="en-US" sz="4000" dirty="0" err="1" smtClean="0">
                <a:solidFill>
                  <a:srgbClr val="D34E24"/>
                </a:solidFill>
                <a:latin typeface="Tahoma" panose="020B0604030504040204" pitchFamily="34" charset="0"/>
                <a:ea typeface="Tahoma" panose="020B0604030504040204" pitchFamily="34" charset="0"/>
                <a:cs typeface="Tahoma" panose="020B0604030504040204" pitchFamily="34" charset="0"/>
              </a:rPr>
              <a:t>Dorata</a:t>
            </a:r>
            <a:endParaRPr lang="en-US" sz="4000" dirty="0">
              <a:solidFill>
                <a:srgbClr val="D34E24"/>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897448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ttore 1 2"/>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491319" y="1090023"/>
            <a:ext cx="4435523" cy="461665"/>
          </a:xfrm>
          <a:prstGeom prst="rect">
            <a:avLst/>
          </a:prstGeom>
          <a:noFill/>
        </p:spPr>
        <p:txBody>
          <a:bodyPr wrap="square" rtlCol="0">
            <a:spAutoFit/>
          </a:bodyPr>
          <a:lstStyle/>
          <a:p>
            <a:r>
              <a:rPr lang="en-US" sz="2400" dirty="0" smtClean="0">
                <a:solidFill>
                  <a:srgbClr val="FF6B35"/>
                </a:solidFill>
                <a:latin typeface="Tahoma" panose="020B0604030504040204" pitchFamily="34" charset="0"/>
                <a:ea typeface="Tahoma" panose="020B0604030504040204" pitchFamily="34" charset="0"/>
                <a:cs typeface="Tahoma" panose="020B0604030504040204" pitchFamily="34" charset="0"/>
              </a:rPr>
              <a:t>Gestione </a:t>
            </a:r>
            <a:r>
              <a:rPr lang="en-US" sz="2400" dirty="0" err="1" smtClean="0">
                <a:solidFill>
                  <a:srgbClr val="FF6B35"/>
                </a:solidFill>
                <a:latin typeface="Tahoma" panose="020B0604030504040204" pitchFamily="34" charset="0"/>
                <a:ea typeface="Tahoma" panose="020B0604030504040204" pitchFamily="34" charset="0"/>
                <a:cs typeface="Tahoma" panose="020B0604030504040204" pitchFamily="34" charset="0"/>
              </a:rPr>
              <a:t>delle</a:t>
            </a:r>
            <a:r>
              <a:rPr lang="en-US" sz="2400" dirty="0" smtClean="0">
                <a:solidFill>
                  <a:srgbClr val="FF6B35"/>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rgbClr val="FF6B35"/>
                </a:solidFill>
                <a:latin typeface="Tahoma" panose="020B0604030504040204" pitchFamily="34" charset="0"/>
                <a:ea typeface="Tahoma" panose="020B0604030504040204" pitchFamily="34" charset="0"/>
                <a:cs typeface="Tahoma" panose="020B0604030504040204" pitchFamily="34" charset="0"/>
              </a:rPr>
              <a:t>viti</a:t>
            </a:r>
            <a:r>
              <a:rPr lang="en-US" sz="2400" dirty="0" smtClean="0">
                <a:solidFill>
                  <a:srgbClr val="FF6B35"/>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rgbClr val="FF6B35"/>
                </a:solidFill>
                <a:latin typeface="Tahoma" panose="020B0604030504040204" pitchFamily="34" charset="0"/>
                <a:ea typeface="Tahoma" panose="020B0604030504040204" pitchFamily="34" charset="0"/>
                <a:cs typeface="Tahoma" panose="020B0604030504040204" pitchFamily="34" charset="0"/>
              </a:rPr>
              <a:t>selvaggie</a:t>
            </a:r>
            <a:endParaRPr lang="en-US" sz="2400" dirty="0">
              <a:solidFill>
                <a:srgbClr val="FF6B35"/>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p:cNvSpPr txBox="1"/>
          <p:nvPr/>
        </p:nvSpPr>
        <p:spPr>
          <a:xfrm>
            <a:off x="3857624" y="2343144"/>
            <a:ext cx="5072063" cy="1754326"/>
          </a:xfrm>
          <a:prstGeom prst="rect">
            <a:avLst/>
          </a:prstGeom>
          <a:noFill/>
        </p:spPr>
        <p:txBody>
          <a:bodyPr wrap="square" rtlCol="0">
            <a:spAutoFit/>
          </a:bodyPr>
          <a:lstStyle/>
          <a:p>
            <a:pPr algn="just">
              <a:lnSpc>
                <a:spcPct val="150000"/>
              </a:lnSpc>
            </a:pPr>
            <a:r>
              <a:rPr lang="it-IT" dirty="0" smtClean="0">
                <a:solidFill>
                  <a:srgbClr val="3A3042"/>
                </a:solidFill>
                <a:latin typeface="Tahoma" panose="020B0604030504040204" pitchFamily="34" charset="0"/>
                <a:ea typeface="Tahoma" panose="020B0604030504040204" pitchFamily="34" charset="0"/>
                <a:cs typeface="Tahoma" panose="020B0604030504040204" pitchFamily="34" charset="0"/>
              </a:rPr>
              <a:t>Le viti selvatiche che sono infette da FD non mostrano sintomi. </a:t>
            </a:r>
          </a:p>
          <a:p>
            <a:pPr algn="just">
              <a:lnSpc>
                <a:spcPct val="150000"/>
              </a:lnSpc>
            </a:pPr>
            <a:r>
              <a:rPr lang="it-IT" dirty="0" smtClean="0">
                <a:solidFill>
                  <a:srgbClr val="3A3042"/>
                </a:solidFill>
                <a:latin typeface="Tahoma" panose="020B0604030504040204" pitchFamily="34" charset="0"/>
                <a:ea typeface="Tahoma" panose="020B0604030504040204" pitchFamily="34" charset="0"/>
                <a:cs typeface="Tahoma" panose="020B0604030504040204" pitchFamily="34" charset="0"/>
              </a:rPr>
              <a:t>Per questo motivo è importante sia combattere l’insetto che eliminare queste viti selvatiche.</a:t>
            </a:r>
            <a:endParaRPr lang="it-IT" dirty="0">
              <a:solidFill>
                <a:srgbClr val="3A3042"/>
              </a:solidFill>
              <a:latin typeface="Tahoma" panose="020B0604030504040204" pitchFamily="34" charset="0"/>
              <a:ea typeface="Tahoma" panose="020B0604030504040204" pitchFamily="34" charset="0"/>
              <a:cs typeface="Tahoma" panose="020B0604030504040204" pitchFamily="34" charset="0"/>
            </a:endParaRP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60444"/>
            <a:ext cx="3569237" cy="3424237"/>
          </a:xfrm>
          <a:prstGeom prst="rect">
            <a:avLst/>
          </a:prstGeom>
        </p:spPr>
      </p:pic>
      <p:sp>
        <p:nvSpPr>
          <p:cNvPr id="7" name="CasellaDiTesto 6"/>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Tahoma" panose="020B0604030504040204" pitchFamily="34" charset="0"/>
                <a:ea typeface="Tahoma" panose="020B0604030504040204" pitchFamily="34" charset="0"/>
                <a:cs typeface="Tahoma" panose="020B0604030504040204" pitchFamily="34" charset="0"/>
              </a:rPr>
              <a:t>Flavescenza </a:t>
            </a:r>
            <a:r>
              <a:rPr lang="en-US" sz="4000" dirty="0" err="1" smtClean="0">
                <a:solidFill>
                  <a:srgbClr val="D34E24"/>
                </a:solidFill>
                <a:latin typeface="Tahoma" panose="020B0604030504040204" pitchFamily="34" charset="0"/>
                <a:ea typeface="Tahoma" panose="020B0604030504040204" pitchFamily="34" charset="0"/>
                <a:cs typeface="Tahoma" panose="020B0604030504040204" pitchFamily="34" charset="0"/>
              </a:rPr>
              <a:t>Dorata</a:t>
            </a:r>
            <a:endParaRPr lang="en-US" sz="4000" dirty="0">
              <a:solidFill>
                <a:srgbClr val="D34E24"/>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811938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ttore 1 2"/>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491319" y="1090023"/>
            <a:ext cx="4435523" cy="461665"/>
          </a:xfrm>
          <a:prstGeom prst="rect">
            <a:avLst/>
          </a:prstGeom>
          <a:noFill/>
        </p:spPr>
        <p:txBody>
          <a:bodyPr wrap="square" rtlCol="0">
            <a:spAutoFit/>
          </a:bodyPr>
          <a:lstStyle/>
          <a:p>
            <a:r>
              <a:rPr lang="en-US" sz="2400" dirty="0" err="1" smtClean="0">
                <a:solidFill>
                  <a:srgbClr val="FF6B35"/>
                </a:solidFill>
                <a:latin typeface="Tahoma" panose="020B0604030504040204" pitchFamily="34" charset="0"/>
                <a:ea typeface="Tahoma" panose="020B0604030504040204" pitchFamily="34" charset="0"/>
                <a:cs typeface="Tahoma" panose="020B0604030504040204" pitchFamily="34" charset="0"/>
              </a:rPr>
              <a:t>Cos’è</a:t>
            </a:r>
            <a:r>
              <a:rPr lang="en-US" sz="2400" dirty="0" smtClean="0">
                <a:solidFill>
                  <a:srgbClr val="FF6B35"/>
                </a:solidFill>
                <a:latin typeface="Tahoma" panose="020B0604030504040204" pitchFamily="34" charset="0"/>
                <a:ea typeface="Tahoma" panose="020B0604030504040204" pitchFamily="34" charset="0"/>
                <a:cs typeface="Tahoma" panose="020B0604030504040204" pitchFamily="34" charset="0"/>
              </a:rPr>
              <a:t>?</a:t>
            </a:r>
            <a:endParaRPr lang="en-US" sz="2400" dirty="0">
              <a:solidFill>
                <a:srgbClr val="FF6B35"/>
              </a:solidFill>
              <a:latin typeface="Tahoma" panose="020B0604030504040204" pitchFamily="34" charset="0"/>
              <a:ea typeface="Tahoma" panose="020B0604030504040204" pitchFamily="34" charset="0"/>
              <a:cs typeface="Tahoma" panose="020B0604030504040204" pitchFamily="34" charset="0"/>
            </a:endParaRPr>
          </a:p>
        </p:txBody>
      </p:sp>
      <p:pic>
        <p:nvPicPr>
          <p:cNvPr id="5" name="Immagin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65760" y="3681138"/>
            <a:ext cx="4319465" cy="2880000"/>
          </a:xfrm>
          <a:prstGeom prst="rect">
            <a:avLst/>
          </a:prstGeom>
          <a:effectLst>
            <a:softEdge rad="127000"/>
          </a:effectLst>
        </p:spPr>
      </p:pic>
      <p:sp>
        <p:nvSpPr>
          <p:cNvPr id="6" name="CasellaDiTesto 5"/>
          <p:cNvSpPr txBox="1"/>
          <p:nvPr/>
        </p:nvSpPr>
        <p:spPr>
          <a:xfrm>
            <a:off x="273046" y="2343144"/>
            <a:ext cx="8656642" cy="1282402"/>
          </a:xfrm>
          <a:prstGeom prst="rect">
            <a:avLst/>
          </a:prstGeom>
          <a:noFill/>
        </p:spPr>
        <p:txBody>
          <a:bodyPr wrap="square" rtlCol="0">
            <a:spAutoFit/>
          </a:bodyPr>
          <a:lstStyle/>
          <a:p>
            <a:pPr algn="just">
              <a:lnSpc>
                <a:spcPct val="150000"/>
              </a:lnSpc>
            </a:pPr>
            <a:r>
              <a:rPr lang="it-IT" dirty="0" smtClean="0">
                <a:solidFill>
                  <a:srgbClr val="3A3042"/>
                </a:solidFill>
                <a:latin typeface="Tahoma" panose="020B0604030504040204" pitchFamily="34" charset="0"/>
                <a:ea typeface="Tahoma" panose="020B0604030504040204" pitchFamily="34" charset="0"/>
                <a:cs typeface="Tahoma" panose="020B0604030504040204" pitchFamily="34" charset="0"/>
              </a:rPr>
              <a:t>Il fitoplasma della Flavescenza dorata è trasmesso pianta a pianta da un insetto vettore, </a:t>
            </a:r>
            <a:r>
              <a:rPr lang="it-IT" i="1" dirty="0">
                <a:solidFill>
                  <a:srgbClr val="3A3042"/>
                </a:solidFill>
                <a:latin typeface="Tahoma" panose="020B0604030504040204" pitchFamily="34" charset="0"/>
                <a:ea typeface="Tahoma" panose="020B0604030504040204" pitchFamily="34" charset="0"/>
                <a:cs typeface="Tahoma" panose="020B0604030504040204" pitchFamily="34" charset="0"/>
              </a:rPr>
              <a:t>S</a:t>
            </a:r>
            <a:r>
              <a:rPr lang="it-IT" i="1" dirty="0" smtClean="0">
                <a:solidFill>
                  <a:srgbClr val="3A3042"/>
                </a:solidFill>
                <a:latin typeface="Tahoma" panose="020B0604030504040204" pitchFamily="34" charset="0"/>
                <a:ea typeface="Tahoma" panose="020B0604030504040204" pitchFamily="34" charset="0"/>
                <a:cs typeface="Tahoma" panose="020B0604030504040204" pitchFamily="34" charset="0"/>
              </a:rPr>
              <a:t>chapoideus</a:t>
            </a:r>
            <a:r>
              <a:rPr lang="it-IT" dirty="0" smtClean="0">
                <a:solidFill>
                  <a:srgbClr val="3A3042"/>
                </a:solidFill>
                <a:latin typeface="Tahoma" panose="020B0604030504040204" pitchFamily="34" charset="0"/>
                <a:ea typeface="Tahoma" panose="020B0604030504040204" pitchFamily="34" charset="0"/>
                <a:cs typeface="Tahoma" panose="020B0604030504040204" pitchFamily="34" charset="0"/>
              </a:rPr>
              <a:t> </a:t>
            </a:r>
            <a:r>
              <a:rPr lang="it-IT" i="1" dirty="0" smtClean="0">
                <a:solidFill>
                  <a:srgbClr val="3A3042"/>
                </a:solidFill>
                <a:latin typeface="Tahoma" panose="020B0604030504040204" pitchFamily="34" charset="0"/>
                <a:ea typeface="Tahoma" panose="020B0604030504040204" pitchFamily="34" charset="0"/>
                <a:cs typeface="Tahoma" panose="020B0604030504040204" pitchFamily="34" charset="0"/>
              </a:rPr>
              <a:t>titanus</a:t>
            </a:r>
            <a:r>
              <a:rPr lang="it-IT" dirty="0" smtClean="0">
                <a:solidFill>
                  <a:srgbClr val="3A3042"/>
                </a:solidFill>
                <a:latin typeface="Tahoma" panose="020B0604030504040204" pitchFamily="34" charset="0"/>
                <a:ea typeface="Tahoma" panose="020B0604030504040204" pitchFamily="34" charset="0"/>
                <a:cs typeface="Tahoma" panose="020B0604030504040204" pitchFamily="34" charset="0"/>
              </a:rPr>
              <a:t>, che si  nutre della linfa della pianta; </a:t>
            </a:r>
            <a:r>
              <a:rPr lang="it-IT" dirty="0" smtClean="0">
                <a:solidFill>
                  <a:srgbClr val="D34E24"/>
                </a:solidFill>
                <a:latin typeface="Tahoma" panose="020B0604030504040204" pitchFamily="34" charset="0"/>
                <a:ea typeface="Tahoma" panose="020B0604030504040204" pitchFamily="34" charset="0"/>
                <a:cs typeface="Tahoma" panose="020B0604030504040204" pitchFamily="34" charset="0"/>
              </a:rPr>
              <a:t>Una volta che una pianta viene infettata questa non può più guarire.</a:t>
            </a:r>
            <a:endParaRPr lang="en-US" dirty="0">
              <a:solidFill>
                <a:srgbClr val="D34E24"/>
              </a:solidFill>
              <a:latin typeface="Tahoma" panose="020B0604030504040204" pitchFamily="34" charset="0"/>
              <a:ea typeface="Tahoma" panose="020B0604030504040204" pitchFamily="34" charset="0"/>
              <a:cs typeface="Tahoma" panose="020B0604030504040204" pitchFamily="34" charset="0"/>
            </a:endParaRPr>
          </a:p>
        </p:txBody>
      </p:sp>
      <p:sp>
        <p:nvSpPr>
          <p:cNvPr id="7" name="CasellaDiTesto 6"/>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Tahoma" panose="020B0604030504040204" pitchFamily="34" charset="0"/>
                <a:ea typeface="Tahoma" panose="020B0604030504040204" pitchFamily="34" charset="0"/>
                <a:cs typeface="Tahoma" panose="020B0604030504040204" pitchFamily="34" charset="0"/>
              </a:rPr>
              <a:t>Flavescenza </a:t>
            </a:r>
            <a:r>
              <a:rPr lang="en-US" sz="4000" dirty="0" err="1" smtClean="0">
                <a:solidFill>
                  <a:srgbClr val="D34E24"/>
                </a:solidFill>
                <a:latin typeface="Tahoma" panose="020B0604030504040204" pitchFamily="34" charset="0"/>
                <a:ea typeface="Tahoma" panose="020B0604030504040204" pitchFamily="34" charset="0"/>
                <a:cs typeface="Tahoma" panose="020B0604030504040204" pitchFamily="34" charset="0"/>
              </a:rPr>
              <a:t>Dorata</a:t>
            </a:r>
            <a:endParaRPr lang="en-US" sz="4000" dirty="0">
              <a:solidFill>
                <a:srgbClr val="D34E24"/>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255081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ttore 1 2"/>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5" name="CasellaDiTesto 4"/>
          <p:cNvSpPr txBox="1"/>
          <p:nvPr/>
        </p:nvSpPr>
        <p:spPr>
          <a:xfrm>
            <a:off x="214313" y="2343144"/>
            <a:ext cx="8715375" cy="1338828"/>
          </a:xfrm>
          <a:prstGeom prst="rect">
            <a:avLst/>
          </a:prstGeom>
          <a:noFill/>
        </p:spPr>
        <p:txBody>
          <a:bodyPr wrap="square" rtlCol="0">
            <a:spAutoFit/>
          </a:bodyPr>
          <a:lstStyle/>
          <a:p>
            <a:pPr algn="just">
              <a:lnSpc>
                <a:spcPct val="150000"/>
              </a:lnSpc>
            </a:pPr>
            <a:r>
              <a:rPr lang="it-IT" dirty="0" smtClean="0">
                <a:solidFill>
                  <a:srgbClr val="3A3042"/>
                </a:solidFill>
                <a:latin typeface="Tahoma" panose="020B0604030504040204" pitchFamily="34" charset="0"/>
                <a:ea typeface="Tahoma" panose="020B0604030504040204" pitchFamily="34" charset="0"/>
                <a:cs typeface="Tahoma" panose="020B0604030504040204" pitchFamily="34" charset="0"/>
              </a:rPr>
              <a:t>Gli adulti sono la forma che si muove di più (fino a più di un nm), per questo motivo è importante non gestire le viti selvatiche fa giugno ad ottobre; proprio perché gli adulti di ST presenti potrebbero spostarsi in un vigneto vicino. </a:t>
            </a:r>
            <a:endParaRPr lang="it-IT" dirty="0">
              <a:solidFill>
                <a:srgbClr val="3A3042"/>
              </a:solidFill>
              <a:latin typeface="Tahoma" panose="020B0604030504040204" pitchFamily="34" charset="0"/>
              <a:ea typeface="Tahoma" panose="020B0604030504040204" pitchFamily="34" charset="0"/>
              <a:cs typeface="Tahoma" panose="020B0604030504040204" pitchFamily="34" charset="0"/>
            </a:endParaRPr>
          </a:p>
        </p:txBody>
      </p:sp>
      <p:pic>
        <p:nvPicPr>
          <p:cNvPr id="6" name="Immagin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6822" y="4300378"/>
            <a:ext cx="8338403" cy="2256558"/>
          </a:xfrm>
          <a:prstGeom prst="rect">
            <a:avLst/>
          </a:prstGeom>
        </p:spPr>
      </p:pic>
      <p:sp>
        <p:nvSpPr>
          <p:cNvPr id="7" name="CasellaDiTesto 6"/>
          <p:cNvSpPr txBox="1"/>
          <p:nvPr/>
        </p:nvSpPr>
        <p:spPr>
          <a:xfrm>
            <a:off x="491319" y="1090023"/>
            <a:ext cx="4435523" cy="461665"/>
          </a:xfrm>
          <a:prstGeom prst="rect">
            <a:avLst/>
          </a:prstGeom>
          <a:noFill/>
        </p:spPr>
        <p:txBody>
          <a:bodyPr wrap="square" rtlCol="0">
            <a:spAutoFit/>
          </a:bodyPr>
          <a:lstStyle/>
          <a:p>
            <a:r>
              <a:rPr lang="en-US" sz="2400" dirty="0" smtClean="0">
                <a:solidFill>
                  <a:srgbClr val="FF6B35"/>
                </a:solidFill>
                <a:latin typeface="Tahoma" panose="020B0604030504040204" pitchFamily="34" charset="0"/>
                <a:ea typeface="Tahoma" panose="020B0604030504040204" pitchFamily="34" charset="0"/>
                <a:cs typeface="Tahoma" panose="020B0604030504040204" pitchFamily="34" charset="0"/>
              </a:rPr>
              <a:t>Gestione </a:t>
            </a:r>
            <a:r>
              <a:rPr lang="en-US" sz="2400" dirty="0" err="1" smtClean="0">
                <a:solidFill>
                  <a:srgbClr val="FF6B35"/>
                </a:solidFill>
                <a:latin typeface="Tahoma" panose="020B0604030504040204" pitchFamily="34" charset="0"/>
                <a:ea typeface="Tahoma" panose="020B0604030504040204" pitchFamily="34" charset="0"/>
                <a:cs typeface="Tahoma" panose="020B0604030504040204" pitchFamily="34" charset="0"/>
              </a:rPr>
              <a:t>delle</a:t>
            </a:r>
            <a:r>
              <a:rPr lang="en-US" sz="2400" dirty="0" smtClean="0">
                <a:solidFill>
                  <a:srgbClr val="FF6B35"/>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rgbClr val="FF6B35"/>
                </a:solidFill>
                <a:latin typeface="Tahoma" panose="020B0604030504040204" pitchFamily="34" charset="0"/>
                <a:ea typeface="Tahoma" panose="020B0604030504040204" pitchFamily="34" charset="0"/>
                <a:cs typeface="Tahoma" panose="020B0604030504040204" pitchFamily="34" charset="0"/>
              </a:rPr>
              <a:t>viti</a:t>
            </a:r>
            <a:r>
              <a:rPr lang="en-US" sz="2400" dirty="0" smtClean="0">
                <a:solidFill>
                  <a:srgbClr val="FF6B35"/>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rgbClr val="FF6B35"/>
                </a:solidFill>
                <a:latin typeface="Tahoma" panose="020B0604030504040204" pitchFamily="34" charset="0"/>
                <a:ea typeface="Tahoma" panose="020B0604030504040204" pitchFamily="34" charset="0"/>
                <a:cs typeface="Tahoma" panose="020B0604030504040204" pitchFamily="34" charset="0"/>
              </a:rPr>
              <a:t>selvaggie</a:t>
            </a:r>
            <a:endParaRPr lang="en-US" sz="2400" dirty="0">
              <a:solidFill>
                <a:srgbClr val="FF6B35"/>
              </a:solidFill>
              <a:latin typeface="Tahoma" panose="020B0604030504040204" pitchFamily="34" charset="0"/>
              <a:ea typeface="Tahoma" panose="020B0604030504040204" pitchFamily="34" charset="0"/>
              <a:cs typeface="Tahoma" panose="020B0604030504040204" pitchFamily="34" charset="0"/>
            </a:endParaRPr>
          </a:p>
        </p:txBody>
      </p:sp>
      <p:sp>
        <p:nvSpPr>
          <p:cNvPr id="8" name="CasellaDiTesto 7"/>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Tahoma" panose="020B0604030504040204" pitchFamily="34" charset="0"/>
                <a:ea typeface="Tahoma" panose="020B0604030504040204" pitchFamily="34" charset="0"/>
                <a:cs typeface="Tahoma" panose="020B0604030504040204" pitchFamily="34" charset="0"/>
              </a:rPr>
              <a:t>Flavescenza </a:t>
            </a:r>
            <a:r>
              <a:rPr lang="en-US" sz="4000" dirty="0" err="1" smtClean="0">
                <a:solidFill>
                  <a:srgbClr val="D34E24"/>
                </a:solidFill>
                <a:latin typeface="Tahoma" panose="020B0604030504040204" pitchFamily="34" charset="0"/>
                <a:ea typeface="Tahoma" panose="020B0604030504040204" pitchFamily="34" charset="0"/>
                <a:cs typeface="Tahoma" panose="020B0604030504040204" pitchFamily="34" charset="0"/>
              </a:rPr>
              <a:t>Dorata</a:t>
            </a:r>
            <a:endParaRPr lang="en-US" sz="4000" dirty="0">
              <a:solidFill>
                <a:srgbClr val="D34E24"/>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712905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ttore 1 2"/>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5" name="CasellaDiTesto 4"/>
          <p:cNvSpPr txBox="1"/>
          <p:nvPr/>
        </p:nvSpPr>
        <p:spPr>
          <a:xfrm>
            <a:off x="3843337" y="2562426"/>
            <a:ext cx="5100638" cy="3340979"/>
          </a:xfrm>
          <a:prstGeom prst="rect">
            <a:avLst/>
          </a:prstGeom>
          <a:noFill/>
        </p:spPr>
        <p:txBody>
          <a:bodyPr wrap="square" rtlCol="0">
            <a:spAutoFit/>
          </a:bodyPr>
          <a:lstStyle/>
          <a:p>
            <a:pPr algn="just">
              <a:lnSpc>
                <a:spcPct val="150000"/>
              </a:lnSpc>
            </a:pPr>
            <a:r>
              <a:rPr lang="it-IT" sz="2400" dirty="0" smtClean="0">
                <a:solidFill>
                  <a:srgbClr val="3A3042"/>
                </a:solidFill>
                <a:latin typeface="Tahoma" panose="020B0604030504040204" pitchFamily="34" charset="0"/>
                <a:ea typeface="Tahoma" panose="020B0604030504040204" pitchFamily="34" charset="0"/>
                <a:cs typeface="Tahoma" panose="020B0604030504040204" pitchFamily="34" charset="0"/>
              </a:rPr>
              <a:t>SE </a:t>
            </a:r>
            <a:r>
              <a:rPr lang="it-IT" sz="2400" i="1" dirty="0" smtClean="0">
                <a:solidFill>
                  <a:srgbClr val="3A3042"/>
                </a:solidFill>
                <a:latin typeface="Tahoma" panose="020B0604030504040204" pitchFamily="34" charset="0"/>
                <a:ea typeface="Tahoma" panose="020B0604030504040204" pitchFamily="34" charset="0"/>
                <a:cs typeface="Tahoma" panose="020B0604030504040204" pitchFamily="34" charset="0"/>
              </a:rPr>
              <a:t>SCAPHOIDEUS TITANUS </a:t>
            </a:r>
            <a:r>
              <a:rPr lang="it-IT" sz="2400" cap="all" dirty="0" smtClean="0">
                <a:solidFill>
                  <a:srgbClr val="3A3042"/>
                </a:solidFill>
                <a:latin typeface="Tahoma" panose="020B0604030504040204" pitchFamily="34" charset="0"/>
                <a:ea typeface="Tahoma" panose="020B0604030504040204" pitchFamily="34" charset="0"/>
                <a:cs typeface="Tahoma" panose="020B0604030504040204" pitchFamily="34" charset="0"/>
              </a:rPr>
              <a:t>Non riesce a nutrirsi su una pianta infetta, allora non diventerà infettivo e non parteciperà alla diffusione della malattia</a:t>
            </a:r>
            <a:endParaRPr lang="en-US" sz="2400" cap="all" dirty="0">
              <a:solidFill>
                <a:srgbClr val="3A3042"/>
              </a:solidFill>
              <a:latin typeface="Tahoma" panose="020B0604030504040204" pitchFamily="34" charset="0"/>
              <a:ea typeface="Tahoma" panose="020B0604030504040204" pitchFamily="34" charset="0"/>
              <a:cs typeface="Tahoma" panose="020B0604030504040204" pitchFamily="34" charset="0"/>
            </a:endParaRPr>
          </a:p>
        </p:txBody>
      </p:sp>
      <p:pic>
        <p:nvPicPr>
          <p:cNvPr id="6" name="Immagin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8775" y="2528888"/>
            <a:ext cx="3240000" cy="2854059"/>
          </a:xfrm>
          <a:prstGeom prst="rect">
            <a:avLst/>
          </a:prstGeom>
        </p:spPr>
      </p:pic>
      <p:sp>
        <p:nvSpPr>
          <p:cNvPr id="7" name="CasellaDiTesto 6"/>
          <p:cNvSpPr txBox="1"/>
          <p:nvPr/>
        </p:nvSpPr>
        <p:spPr>
          <a:xfrm>
            <a:off x="491319" y="1090023"/>
            <a:ext cx="4435523" cy="461665"/>
          </a:xfrm>
          <a:prstGeom prst="rect">
            <a:avLst/>
          </a:prstGeom>
          <a:noFill/>
        </p:spPr>
        <p:txBody>
          <a:bodyPr wrap="square" rtlCol="0">
            <a:spAutoFit/>
          </a:bodyPr>
          <a:lstStyle/>
          <a:p>
            <a:r>
              <a:rPr lang="en-US" sz="2400" dirty="0" smtClean="0">
                <a:solidFill>
                  <a:srgbClr val="FF6B35"/>
                </a:solidFill>
                <a:latin typeface="Tahoma" panose="020B0604030504040204" pitchFamily="34" charset="0"/>
                <a:ea typeface="Tahoma" panose="020B0604030504040204" pitchFamily="34" charset="0"/>
                <a:cs typeface="Tahoma" panose="020B0604030504040204" pitchFamily="34" charset="0"/>
              </a:rPr>
              <a:t>Gestione </a:t>
            </a:r>
            <a:r>
              <a:rPr lang="en-US" sz="2400" dirty="0" err="1" smtClean="0">
                <a:solidFill>
                  <a:srgbClr val="FF6B35"/>
                </a:solidFill>
                <a:latin typeface="Tahoma" panose="020B0604030504040204" pitchFamily="34" charset="0"/>
                <a:ea typeface="Tahoma" panose="020B0604030504040204" pitchFamily="34" charset="0"/>
                <a:cs typeface="Tahoma" panose="020B0604030504040204" pitchFamily="34" charset="0"/>
              </a:rPr>
              <a:t>delle</a:t>
            </a:r>
            <a:r>
              <a:rPr lang="en-US" sz="2400" dirty="0" smtClean="0">
                <a:solidFill>
                  <a:srgbClr val="FF6B35"/>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rgbClr val="FF6B35"/>
                </a:solidFill>
                <a:latin typeface="Tahoma" panose="020B0604030504040204" pitchFamily="34" charset="0"/>
                <a:ea typeface="Tahoma" panose="020B0604030504040204" pitchFamily="34" charset="0"/>
                <a:cs typeface="Tahoma" panose="020B0604030504040204" pitchFamily="34" charset="0"/>
              </a:rPr>
              <a:t>viti</a:t>
            </a:r>
            <a:r>
              <a:rPr lang="en-US" sz="2400" dirty="0" smtClean="0">
                <a:solidFill>
                  <a:srgbClr val="FF6B35"/>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rgbClr val="FF6B35"/>
                </a:solidFill>
                <a:latin typeface="Tahoma" panose="020B0604030504040204" pitchFamily="34" charset="0"/>
                <a:ea typeface="Tahoma" panose="020B0604030504040204" pitchFamily="34" charset="0"/>
                <a:cs typeface="Tahoma" panose="020B0604030504040204" pitchFamily="34" charset="0"/>
              </a:rPr>
              <a:t>selvaggie</a:t>
            </a:r>
            <a:endParaRPr lang="en-US" sz="2400" dirty="0">
              <a:solidFill>
                <a:srgbClr val="FF6B35"/>
              </a:solidFill>
              <a:latin typeface="Tahoma" panose="020B0604030504040204" pitchFamily="34" charset="0"/>
              <a:ea typeface="Tahoma" panose="020B0604030504040204" pitchFamily="34" charset="0"/>
              <a:cs typeface="Tahoma" panose="020B0604030504040204" pitchFamily="34" charset="0"/>
            </a:endParaRPr>
          </a:p>
        </p:txBody>
      </p:sp>
      <p:sp>
        <p:nvSpPr>
          <p:cNvPr id="8" name="CasellaDiTesto 7"/>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Tahoma" panose="020B0604030504040204" pitchFamily="34" charset="0"/>
                <a:ea typeface="Tahoma" panose="020B0604030504040204" pitchFamily="34" charset="0"/>
                <a:cs typeface="Tahoma" panose="020B0604030504040204" pitchFamily="34" charset="0"/>
              </a:rPr>
              <a:t>Flavescenza </a:t>
            </a:r>
            <a:r>
              <a:rPr lang="en-US" sz="4000" dirty="0" err="1" smtClean="0">
                <a:solidFill>
                  <a:srgbClr val="D34E24"/>
                </a:solidFill>
                <a:latin typeface="Tahoma" panose="020B0604030504040204" pitchFamily="34" charset="0"/>
                <a:ea typeface="Tahoma" panose="020B0604030504040204" pitchFamily="34" charset="0"/>
                <a:cs typeface="Tahoma" panose="020B0604030504040204" pitchFamily="34" charset="0"/>
              </a:rPr>
              <a:t>Dorata</a:t>
            </a:r>
            <a:endParaRPr lang="en-US" sz="4000" dirty="0">
              <a:solidFill>
                <a:srgbClr val="D34E24"/>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005481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41194" y="2070445"/>
            <a:ext cx="4373681" cy="400110"/>
          </a:xfrm>
          <a:prstGeom prst="rect">
            <a:avLst/>
          </a:prstGeom>
          <a:noFill/>
        </p:spPr>
        <p:txBody>
          <a:bodyPr wrap="square" rtlCol="0">
            <a:spAutoFit/>
          </a:bodyPr>
          <a:lstStyle/>
          <a:p>
            <a:pPr algn="just"/>
            <a:r>
              <a:rPr lang="en-US" sz="2000" dirty="0" err="1" smtClean="0">
                <a:solidFill>
                  <a:srgbClr val="B44601"/>
                </a:solidFill>
                <a:latin typeface="Tahoma" panose="020B0604030504040204" pitchFamily="34" charset="0"/>
                <a:ea typeface="Tahoma" panose="020B0604030504040204" pitchFamily="34" charset="0"/>
                <a:cs typeface="Tahoma" panose="020B0604030504040204" pitchFamily="34" charset="0"/>
              </a:rPr>
              <a:t>Rispondere</a:t>
            </a:r>
            <a:r>
              <a:rPr lang="en-US" sz="2000" dirty="0" smtClean="0">
                <a:solidFill>
                  <a:srgbClr val="B4460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rgbClr val="B44601"/>
                </a:solidFill>
                <a:latin typeface="Tahoma" panose="020B0604030504040204" pitchFamily="34" charset="0"/>
                <a:ea typeface="Tahoma" panose="020B0604030504040204" pitchFamily="34" charset="0"/>
                <a:cs typeface="Tahoma" panose="020B0604030504040204" pitchFamily="34" charset="0"/>
              </a:rPr>
              <a:t>alle</a:t>
            </a:r>
            <a:r>
              <a:rPr lang="en-US" sz="2000" dirty="0" smtClean="0">
                <a:solidFill>
                  <a:srgbClr val="B4460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rgbClr val="B44601"/>
                </a:solidFill>
                <a:latin typeface="Tahoma" panose="020B0604030504040204" pitchFamily="34" charset="0"/>
                <a:ea typeface="Tahoma" panose="020B0604030504040204" pitchFamily="34" charset="0"/>
                <a:cs typeface="Tahoma" panose="020B0604030504040204" pitchFamily="34" charset="0"/>
              </a:rPr>
              <a:t>seguenti</a:t>
            </a:r>
            <a:r>
              <a:rPr lang="en-US" sz="2000" dirty="0" smtClean="0">
                <a:solidFill>
                  <a:srgbClr val="B4460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rgbClr val="B44601"/>
                </a:solidFill>
                <a:latin typeface="Tahoma" panose="020B0604030504040204" pitchFamily="34" charset="0"/>
                <a:ea typeface="Tahoma" panose="020B0604030504040204" pitchFamily="34" charset="0"/>
                <a:cs typeface="Tahoma" panose="020B0604030504040204" pitchFamily="34" charset="0"/>
              </a:rPr>
              <a:t>domande</a:t>
            </a:r>
            <a:endParaRPr lang="en-US" sz="2000" dirty="0" smtClean="0">
              <a:solidFill>
                <a:srgbClr val="B44601"/>
              </a:solidFill>
              <a:latin typeface="Tahoma" panose="020B0604030504040204" pitchFamily="34" charset="0"/>
              <a:ea typeface="Tahoma" panose="020B0604030504040204" pitchFamily="34" charset="0"/>
              <a:cs typeface="Tahoma" panose="020B0604030504040204" pitchFamily="34" charset="0"/>
            </a:endParaRPr>
          </a:p>
        </p:txBody>
      </p:sp>
      <p:pic>
        <p:nvPicPr>
          <p:cNvPr id="7" name="Immagin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82693" y="3436688"/>
            <a:ext cx="3702532" cy="3081587"/>
          </a:xfrm>
          <a:prstGeom prst="rect">
            <a:avLst/>
          </a:prstGeom>
        </p:spPr>
      </p:pic>
      <p:cxnSp>
        <p:nvCxnSpPr>
          <p:cNvPr id="9" name="Connettore 1 8"/>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491319" y="1090023"/>
            <a:ext cx="4435523" cy="461665"/>
          </a:xfrm>
          <a:prstGeom prst="rect">
            <a:avLst/>
          </a:prstGeom>
          <a:noFill/>
        </p:spPr>
        <p:txBody>
          <a:bodyPr wrap="square" rtlCol="0">
            <a:spAutoFit/>
          </a:bodyPr>
          <a:lstStyle/>
          <a:p>
            <a:r>
              <a:rPr lang="en-US" sz="2400" i="1" dirty="0">
                <a:solidFill>
                  <a:srgbClr val="FF6B35"/>
                </a:solidFill>
                <a:latin typeface="Tahoma" panose="020B0604030504040204" pitchFamily="34" charset="0"/>
                <a:ea typeface="Tahoma" panose="020B0604030504040204" pitchFamily="34" charset="0"/>
                <a:cs typeface="Tahoma" panose="020B0604030504040204" pitchFamily="34" charset="0"/>
              </a:rPr>
              <a:t>Q</a:t>
            </a:r>
            <a:r>
              <a:rPr lang="en-US" sz="2400" i="1" dirty="0" smtClean="0">
                <a:solidFill>
                  <a:srgbClr val="FF6B35"/>
                </a:solidFill>
                <a:latin typeface="Tahoma" panose="020B0604030504040204" pitchFamily="34" charset="0"/>
                <a:ea typeface="Tahoma" panose="020B0604030504040204" pitchFamily="34" charset="0"/>
                <a:cs typeface="Tahoma" panose="020B0604030504040204" pitchFamily="34" charset="0"/>
              </a:rPr>
              <a:t>uiz</a:t>
            </a:r>
            <a:endParaRPr lang="en-US" sz="2400" i="1" dirty="0">
              <a:solidFill>
                <a:srgbClr val="FF6B35"/>
              </a:solidFill>
              <a:latin typeface="Tahoma" panose="020B0604030504040204" pitchFamily="34" charset="0"/>
              <a:ea typeface="Tahoma" panose="020B0604030504040204" pitchFamily="34" charset="0"/>
              <a:cs typeface="Tahoma" panose="020B0604030504040204" pitchFamily="34" charset="0"/>
            </a:endParaRPr>
          </a:p>
        </p:txBody>
      </p:sp>
      <p:sp>
        <p:nvSpPr>
          <p:cNvPr id="11" name="CasellaDiTesto 10"/>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Tahoma" panose="020B0604030504040204" pitchFamily="34" charset="0"/>
                <a:ea typeface="Tahoma" panose="020B0604030504040204" pitchFamily="34" charset="0"/>
                <a:cs typeface="Tahoma" panose="020B0604030504040204" pitchFamily="34" charset="0"/>
              </a:rPr>
              <a:t>Flavescenza </a:t>
            </a:r>
            <a:r>
              <a:rPr lang="en-US" sz="4000" dirty="0" err="1" smtClean="0">
                <a:solidFill>
                  <a:srgbClr val="D34E24"/>
                </a:solidFill>
                <a:latin typeface="Tahoma" panose="020B0604030504040204" pitchFamily="34" charset="0"/>
                <a:ea typeface="Tahoma" panose="020B0604030504040204" pitchFamily="34" charset="0"/>
                <a:cs typeface="Tahoma" panose="020B0604030504040204" pitchFamily="34" charset="0"/>
              </a:rPr>
              <a:t>Dorata</a:t>
            </a:r>
            <a:endParaRPr lang="en-US" sz="4000" dirty="0">
              <a:solidFill>
                <a:srgbClr val="D34E24"/>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033667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ttore 1 2"/>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491319" y="1090023"/>
            <a:ext cx="4435523" cy="461665"/>
          </a:xfrm>
          <a:prstGeom prst="rect">
            <a:avLst/>
          </a:prstGeom>
          <a:noFill/>
        </p:spPr>
        <p:txBody>
          <a:bodyPr wrap="square" rtlCol="0">
            <a:spAutoFit/>
          </a:bodyPr>
          <a:lstStyle/>
          <a:p>
            <a:r>
              <a:rPr lang="en-US" sz="2400" dirty="0" smtClean="0">
                <a:solidFill>
                  <a:srgbClr val="FF6B35"/>
                </a:solidFill>
                <a:latin typeface="Tahoma" panose="020B0604030504040204" pitchFamily="34" charset="0"/>
                <a:ea typeface="Tahoma" panose="020B0604030504040204" pitchFamily="34" charset="0"/>
                <a:cs typeface="Tahoma" panose="020B0604030504040204" pitchFamily="34" charset="0"/>
              </a:rPr>
              <a:t>Quiz</a:t>
            </a:r>
            <a:endParaRPr lang="en-US" sz="2400" dirty="0">
              <a:solidFill>
                <a:srgbClr val="FF6B35"/>
              </a:solidFill>
              <a:latin typeface="Tahoma" panose="020B0604030504040204" pitchFamily="34" charset="0"/>
              <a:ea typeface="Tahoma" panose="020B0604030504040204" pitchFamily="34" charset="0"/>
              <a:cs typeface="Tahoma" panose="020B0604030504040204" pitchFamily="34" charset="0"/>
            </a:endParaRPr>
          </a:p>
        </p:txBody>
      </p:sp>
      <p:pic>
        <p:nvPicPr>
          <p:cNvPr id="5" name="bLyzWnJH0-A"/>
          <p:cNvPicPr>
            <a:picLocks noRot="1" noChangeAspect="1"/>
          </p:cNvPicPr>
          <p:nvPr>
            <a:videoFile r:link="rId1"/>
          </p:nvPr>
        </p:nvPicPr>
        <p:blipFill>
          <a:blip r:embed="rId3"/>
          <a:stretch>
            <a:fillRect/>
          </a:stretch>
        </p:blipFill>
        <p:spPr>
          <a:xfrm>
            <a:off x="698381" y="2232026"/>
            <a:ext cx="7696199" cy="4329112"/>
          </a:xfrm>
          <a:prstGeom prst="rect">
            <a:avLst/>
          </a:prstGeom>
        </p:spPr>
      </p:pic>
      <p:sp>
        <p:nvSpPr>
          <p:cNvPr id="7" name="CasellaDiTesto 6"/>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Tahoma" panose="020B0604030504040204" pitchFamily="34" charset="0"/>
                <a:ea typeface="Tahoma" panose="020B0604030504040204" pitchFamily="34" charset="0"/>
                <a:cs typeface="Tahoma" panose="020B0604030504040204" pitchFamily="34" charset="0"/>
              </a:rPr>
              <a:t>Flavescenza </a:t>
            </a:r>
            <a:r>
              <a:rPr lang="en-US" sz="4000" dirty="0" err="1" smtClean="0">
                <a:solidFill>
                  <a:srgbClr val="D34E24"/>
                </a:solidFill>
                <a:latin typeface="Tahoma" panose="020B0604030504040204" pitchFamily="34" charset="0"/>
                <a:ea typeface="Tahoma" panose="020B0604030504040204" pitchFamily="34" charset="0"/>
                <a:cs typeface="Tahoma" panose="020B0604030504040204" pitchFamily="34" charset="0"/>
              </a:rPr>
              <a:t>Dorata</a:t>
            </a:r>
            <a:endParaRPr lang="en-US" sz="4000" dirty="0">
              <a:solidFill>
                <a:srgbClr val="D34E24"/>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187356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20127" y="2403901"/>
            <a:ext cx="6537278" cy="4085799"/>
          </a:xfrm>
          <a:prstGeom prst="rect">
            <a:avLst/>
          </a:prstGeom>
        </p:spPr>
      </p:pic>
      <p:sp>
        <p:nvSpPr>
          <p:cNvPr id="5" name="CasellaDiTesto 4"/>
          <p:cNvSpPr txBox="1"/>
          <p:nvPr/>
        </p:nvSpPr>
        <p:spPr>
          <a:xfrm>
            <a:off x="341194" y="2070445"/>
            <a:ext cx="4373681" cy="400110"/>
          </a:xfrm>
          <a:prstGeom prst="rect">
            <a:avLst/>
          </a:prstGeom>
          <a:noFill/>
        </p:spPr>
        <p:txBody>
          <a:bodyPr wrap="square" rtlCol="0">
            <a:spAutoFit/>
          </a:bodyPr>
          <a:lstStyle/>
          <a:p>
            <a:pPr algn="just"/>
            <a:r>
              <a:rPr lang="en-US" sz="2000" dirty="0" err="1" smtClean="0">
                <a:solidFill>
                  <a:srgbClr val="B44601"/>
                </a:solidFill>
                <a:latin typeface="Tahoma" panose="020B0604030504040204" pitchFamily="34" charset="0"/>
                <a:ea typeface="Tahoma" panose="020B0604030504040204" pitchFamily="34" charset="0"/>
                <a:cs typeface="Tahoma" panose="020B0604030504040204" pitchFamily="34" charset="0"/>
              </a:rPr>
              <a:t>Discussione</a:t>
            </a:r>
            <a:endParaRPr lang="en-US" sz="2000" dirty="0" smtClean="0">
              <a:solidFill>
                <a:srgbClr val="B44601"/>
              </a:solidFill>
              <a:latin typeface="Tahoma" panose="020B0604030504040204" pitchFamily="34" charset="0"/>
              <a:ea typeface="Tahoma" panose="020B0604030504040204" pitchFamily="34" charset="0"/>
              <a:cs typeface="Tahoma" panose="020B0604030504040204" pitchFamily="34" charset="0"/>
            </a:endParaRPr>
          </a:p>
        </p:txBody>
      </p:sp>
      <p:cxnSp>
        <p:nvCxnSpPr>
          <p:cNvPr id="8" name="Connettore 1 7"/>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9" name="CasellaDiTesto 8"/>
          <p:cNvSpPr txBox="1"/>
          <p:nvPr/>
        </p:nvSpPr>
        <p:spPr>
          <a:xfrm>
            <a:off x="491319" y="1090023"/>
            <a:ext cx="4435523" cy="461665"/>
          </a:xfrm>
          <a:prstGeom prst="rect">
            <a:avLst/>
          </a:prstGeom>
          <a:noFill/>
        </p:spPr>
        <p:txBody>
          <a:bodyPr wrap="square" rtlCol="0">
            <a:spAutoFit/>
          </a:bodyPr>
          <a:lstStyle/>
          <a:p>
            <a:r>
              <a:rPr lang="en-US" sz="2400" i="1" dirty="0">
                <a:solidFill>
                  <a:srgbClr val="FF6B35"/>
                </a:solidFill>
                <a:latin typeface="Tahoma" panose="020B0604030504040204" pitchFamily="34" charset="0"/>
                <a:ea typeface="Tahoma" panose="020B0604030504040204" pitchFamily="34" charset="0"/>
                <a:cs typeface="Tahoma" panose="020B0604030504040204" pitchFamily="34" charset="0"/>
              </a:rPr>
              <a:t>Q</a:t>
            </a:r>
            <a:r>
              <a:rPr lang="en-US" sz="2400" i="1" dirty="0" smtClean="0">
                <a:solidFill>
                  <a:srgbClr val="FF6B35"/>
                </a:solidFill>
                <a:latin typeface="Tahoma" panose="020B0604030504040204" pitchFamily="34" charset="0"/>
                <a:ea typeface="Tahoma" panose="020B0604030504040204" pitchFamily="34" charset="0"/>
                <a:cs typeface="Tahoma" panose="020B0604030504040204" pitchFamily="34" charset="0"/>
              </a:rPr>
              <a:t>uiz</a:t>
            </a:r>
            <a:endParaRPr lang="en-US" sz="2400" i="1" dirty="0">
              <a:solidFill>
                <a:srgbClr val="FF6B35"/>
              </a:solidFill>
              <a:latin typeface="Tahoma" panose="020B0604030504040204" pitchFamily="34" charset="0"/>
              <a:ea typeface="Tahoma" panose="020B0604030504040204" pitchFamily="34" charset="0"/>
              <a:cs typeface="Tahoma" panose="020B0604030504040204" pitchFamily="34" charset="0"/>
            </a:endParaRPr>
          </a:p>
        </p:txBody>
      </p:sp>
      <p:sp>
        <p:nvSpPr>
          <p:cNvPr id="10" name="CasellaDiTesto 9"/>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Tahoma" panose="020B0604030504040204" pitchFamily="34" charset="0"/>
                <a:ea typeface="Tahoma" panose="020B0604030504040204" pitchFamily="34" charset="0"/>
                <a:cs typeface="Tahoma" panose="020B0604030504040204" pitchFamily="34" charset="0"/>
              </a:rPr>
              <a:t>Flavescenza </a:t>
            </a:r>
            <a:r>
              <a:rPr lang="en-US" sz="4000" dirty="0" err="1" smtClean="0">
                <a:solidFill>
                  <a:srgbClr val="D34E24"/>
                </a:solidFill>
                <a:latin typeface="Tahoma" panose="020B0604030504040204" pitchFamily="34" charset="0"/>
                <a:ea typeface="Tahoma" panose="020B0604030504040204" pitchFamily="34" charset="0"/>
                <a:cs typeface="Tahoma" panose="020B0604030504040204" pitchFamily="34" charset="0"/>
              </a:rPr>
              <a:t>Dorata</a:t>
            </a:r>
            <a:endParaRPr lang="en-US" sz="4000" dirty="0">
              <a:solidFill>
                <a:srgbClr val="D34E24"/>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089639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ttore 1 7"/>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9" name="CasellaDiTesto 8"/>
          <p:cNvSpPr txBox="1"/>
          <p:nvPr/>
        </p:nvSpPr>
        <p:spPr>
          <a:xfrm>
            <a:off x="491319" y="1090023"/>
            <a:ext cx="4435523" cy="461665"/>
          </a:xfrm>
          <a:prstGeom prst="rect">
            <a:avLst/>
          </a:prstGeom>
          <a:noFill/>
        </p:spPr>
        <p:txBody>
          <a:bodyPr wrap="square" rtlCol="0">
            <a:spAutoFit/>
          </a:bodyPr>
          <a:lstStyle/>
          <a:p>
            <a:r>
              <a:rPr lang="en-US" sz="2400" i="1" dirty="0" err="1" smtClean="0">
                <a:solidFill>
                  <a:srgbClr val="FF6B35"/>
                </a:solidFill>
                <a:latin typeface="Tahoma" panose="020B0604030504040204" pitchFamily="34" charset="0"/>
                <a:ea typeface="Tahoma" panose="020B0604030504040204" pitchFamily="34" charset="0"/>
                <a:cs typeface="Tahoma" panose="020B0604030504040204" pitchFamily="34" charset="0"/>
              </a:rPr>
              <a:t>Crediti</a:t>
            </a:r>
            <a:endParaRPr lang="en-US" sz="2400" i="1" dirty="0">
              <a:solidFill>
                <a:srgbClr val="FF6B35"/>
              </a:solidFill>
              <a:latin typeface="Tahoma" panose="020B0604030504040204" pitchFamily="34" charset="0"/>
              <a:ea typeface="Tahoma" panose="020B0604030504040204" pitchFamily="34" charset="0"/>
              <a:cs typeface="Tahoma" panose="020B0604030504040204" pitchFamily="34" charset="0"/>
            </a:endParaRPr>
          </a:p>
        </p:txBody>
      </p:sp>
      <p:sp>
        <p:nvSpPr>
          <p:cNvPr id="2" name="CasellaDiTesto 1"/>
          <p:cNvSpPr txBox="1"/>
          <p:nvPr/>
        </p:nvSpPr>
        <p:spPr>
          <a:xfrm>
            <a:off x="491319" y="2528888"/>
            <a:ext cx="7623981" cy="3600986"/>
          </a:xfrm>
          <a:prstGeom prst="rect">
            <a:avLst/>
          </a:prstGeom>
          <a:noFill/>
        </p:spPr>
        <p:txBody>
          <a:bodyPr wrap="square" rtlCol="0">
            <a:spAutoFit/>
          </a:bodyPr>
          <a:lstStyle/>
          <a:p>
            <a:pPr>
              <a:lnSpc>
                <a:spcPct val="150000"/>
              </a:lnSpc>
            </a:pPr>
            <a:r>
              <a:rPr lang="en-US" sz="2000" dirty="0" err="1" smtClean="0">
                <a:latin typeface="Tahoma" panose="020B0604030504040204" pitchFamily="34" charset="0"/>
                <a:ea typeface="Tahoma" panose="020B0604030504040204" pitchFamily="34" charset="0"/>
                <a:cs typeface="Tahoma" panose="020B0604030504040204" pitchFamily="34" charset="0"/>
              </a:rPr>
              <a:t>Vivai</a:t>
            </a:r>
            <a:r>
              <a:rPr lang="en-US" sz="2000" dirty="0" smtClean="0">
                <a:latin typeface="Tahoma" panose="020B0604030504040204" pitchFamily="34" charset="0"/>
                <a:ea typeface="Tahoma" panose="020B0604030504040204" pitchFamily="34" charset="0"/>
                <a:cs typeface="Tahoma" panose="020B0604030504040204" pitchFamily="34" charset="0"/>
              </a:rPr>
              <a:t> </a:t>
            </a:r>
            <a:r>
              <a:rPr lang="en-US" sz="2000" dirty="0" err="1" smtClean="0">
                <a:latin typeface="Tahoma" panose="020B0604030504040204" pitchFamily="34" charset="0"/>
                <a:ea typeface="Tahoma" panose="020B0604030504040204" pitchFamily="34" charset="0"/>
                <a:cs typeface="Tahoma" panose="020B0604030504040204" pitchFamily="34" charset="0"/>
              </a:rPr>
              <a:t>Fratelli</a:t>
            </a:r>
            <a:r>
              <a:rPr lang="en-US" sz="2000" dirty="0" smtClean="0">
                <a:latin typeface="Tahoma" panose="020B0604030504040204" pitchFamily="34" charset="0"/>
                <a:ea typeface="Tahoma" panose="020B0604030504040204" pitchFamily="34" charset="0"/>
                <a:cs typeface="Tahoma" panose="020B0604030504040204" pitchFamily="34" charset="0"/>
              </a:rPr>
              <a:t> Nicola</a:t>
            </a:r>
          </a:p>
          <a:p>
            <a:pPr>
              <a:lnSpc>
                <a:spcPct val="150000"/>
              </a:lnSpc>
            </a:pPr>
            <a:r>
              <a:rPr lang="en-US" sz="2000" dirty="0" smtClean="0">
                <a:latin typeface="Tahoma" panose="020B0604030504040204" pitchFamily="34" charset="0"/>
                <a:ea typeface="Tahoma" panose="020B0604030504040204" pitchFamily="34" charset="0"/>
                <a:cs typeface="Tahoma" panose="020B0604030504040204" pitchFamily="34" charset="0"/>
              </a:rPr>
              <a:t>Ana </a:t>
            </a:r>
            <a:r>
              <a:rPr lang="en-US" sz="2000" dirty="0" err="1" smtClean="0">
                <a:latin typeface="Tahoma" panose="020B0604030504040204" pitchFamily="34" charset="0"/>
                <a:ea typeface="Tahoma" panose="020B0604030504040204" pitchFamily="34" charset="0"/>
                <a:cs typeface="Tahoma" panose="020B0604030504040204" pitchFamily="34" charset="0"/>
              </a:rPr>
              <a:t>Chiavari</a:t>
            </a:r>
            <a:endParaRPr lang="en-US" sz="2000" dirty="0" smtClean="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2000" dirty="0" smtClean="0">
                <a:latin typeface="Tahoma" panose="020B0604030504040204" pitchFamily="34" charset="0"/>
                <a:ea typeface="Tahoma" panose="020B0604030504040204" pitchFamily="34" charset="0"/>
                <a:cs typeface="Tahoma" panose="020B0604030504040204" pitchFamily="34" charset="0"/>
              </a:rPr>
              <a:t>Daniele </a:t>
            </a:r>
            <a:r>
              <a:rPr lang="en-US" sz="2000" dirty="0" err="1" smtClean="0">
                <a:latin typeface="Tahoma" panose="020B0604030504040204" pitchFamily="34" charset="0"/>
                <a:ea typeface="Tahoma" panose="020B0604030504040204" pitchFamily="34" charset="0"/>
                <a:cs typeface="Tahoma" panose="020B0604030504040204" pitchFamily="34" charset="0"/>
              </a:rPr>
              <a:t>Eberle</a:t>
            </a:r>
            <a:endParaRPr lang="en-US" sz="2000" dirty="0" smtClean="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2000" dirty="0" err="1" smtClean="0">
                <a:latin typeface="Tahoma" panose="020B0604030504040204" pitchFamily="34" charset="0"/>
                <a:ea typeface="Tahoma" panose="020B0604030504040204" pitchFamily="34" charset="0"/>
                <a:cs typeface="Tahoma" panose="020B0604030504040204" pitchFamily="34" charset="0"/>
              </a:rPr>
              <a:t>Agroscope</a:t>
            </a:r>
            <a:endParaRPr lang="en-US" sz="2000" dirty="0" smtClean="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2000" dirty="0" err="1" smtClean="0">
                <a:latin typeface="Tahoma" panose="020B0604030504040204" pitchFamily="34" charset="0"/>
                <a:ea typeface="Tahoma" panose="020B0604030504040204" pitchFamily="34" charset="0"/>
                <a:cs typeface="Tahoma" panose="020B0604030504040204" pitchFamily="34" charset="0"/>
              </a:rPr>
              <a:t>Viten</a:t>
            </a:r>
            <a:endParaRPr lang="en-US" sz="2000" dirty="0" smtClean="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2000" dirty="0" smtClean="0">
                <a:latin typeface="Tahoma" panose="020B0604030504040204" pitchFamily="34" charset="0"/>
                <a:ea typeface="Tahoma" panose="020B0604030504040204" pitchFamily="34" charset="0"/>
                <a:cs typeface="Tahoma" panose="020B0604030504040204" pitchFamily="34" charset="0"/>
              </a:rPr>
              <a:t>Andrea </a:t>
            </a:r>
            <a:r>
              <a:rPr lang="en-US" sz="2000" dirty="0" err="1" smtClean="0">
                <a:latin typeface="Tahoma" panose="020B0604030504040204" pitchFamily="34" charset="0"/>
                <a:ea typeface="Tahoma" panose="020B0604030504040204" pitchFamily="34" charset="0"/>
                <a:cs typeface="Tahoma" panose="020B0604030504040204" pitchFamily="34" charset="0"/>
              </a:rPr>
              <a:t>Lucchi</a:t>
            </a:r>
            <a:endParaRPr lang="en-US" sz="2000" dirty="0" smtClean="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2000" dirty="0" err="1" smtClean="0">
                <a:latin typeface="Tahoma" panose="020B0604030504040204" pitchFamily="34" charset="0"/>
                <a:ea typeface="Tahoma" panose="020B0604030504040204" pitchFamily="34" charset="0"/>
                <a:cs typeface="Tahoma" panose="020B0604030504040204" pitchFamily="34" charset="0"/>
              </a:rPr>
              <a:t>Chambre</a:t>
            </a:r>
            <a:r>
              <a:rPr lang="en-US" sz="2000" dirty="0" smtClean="0">
                <a:latin typeface="Tahoma" panose="020B0604030504040204" pitchFamily="34" charset="0"/>
                <a:ea typeface="Tahoma" panose="020B0604030504040204" pitchFamily="34" charset="0"/>
                <a:cs typeface="Tahoma" panose="020B0604030504040204" pitchFamily="34" charset="0"/>
              </a:rPr>
              <a:t> </a:t>
            </a:r>
            <a:r>
              <a:rPr lang="en-US" sz="2000" dirty="0" err="1" smtClean="0">
                <a:latin typeface="Tahoma" panose="020B0604030504040204" pitchFamily="34" charset="0"/>
                <a:ea typeface="Tahoma" panose="020B0604030504040204" pitchFamily="34" charset="0"/>
                <a:cs typeface="Tahoma" panose="020B0604030504040204" pitchFamily="34" charset="0"/>
              </a:rPr>
              <a:t>de’agriculture</a:t>
            </a:r>
            <a:r>
              <a:rPr lang="en-US" sz="2000" dirty="0" smtClean="0">
                <a:latin typeface="Tahoma" panose="020B0604030504040204" pitchFamily="34" charset="0"/>
                <a:ea typeface="Tahoma" panose="020B0604030504040204" pitchFamily="34" charset="0"/>
                <a:cs typeface="Tahoma" panose="020B0604030504040204" pitchFamily="34" charset="0"/>
              </a:rPr>
              <a:t> </a:t>
            </a:r>
            <a:r>
              <a:rPr lang="en-US" sz="2000" dirty="0" err="1" smtClean="0">
                <a:latin typeface="Tahoma" panose="020B0604030504040204" pitchFamily="34" charset="0"/>
                <a:ea typeface="Tahoma" panose="020B0604030504040204" pitchFamily="34" charset="0"/>
                <a:cs typeface="Tahoma" panose="020B0604030504040204" pitchFamily="34" charset="0"/>
              </a:rPr>
              <a:t>Bouches</a:t>
            </a:r>
            <a:r>
              <a:rPr lang="en-US" sz="2000" dirty="0" smtClean="0">
                <a:latin typeface="Tahoma" panose="020B0604030504040204" pitchFamily="34" charset="0"/>
                <a:ea typeface="Tahoma" panose="020B0604030504040204" pitchFamily="34" charset="0"/>
                <a:cs typeface="Tahoma" panose="020B0604030504040204" pitchFamily="34" charset="0"/>
              </a:rPr>
              <a:t>-du-Rhone</a:t>
            </a:r>
          </a:p>
          <a:p>
            <a:endParaRPr lang="en-US" dirty="0"/>
          </a:p>
        </p:txBody>
      </p:sp>
      <p:sp>
        <p:nvSpPr>
          <p:cNvPr id="6" name="CasellaDiTesto 5"/>
          <p:cNvSpPr txBox="1"/>
          <p:nvPr/>
        </p:nvSpPr>
        <p:spPr>
          <a:xfrm>
            <a:off x="341194" y="353561"/>
            <a:ext cx="6687403" cy="707886"/>
          </a:xfrm>
          <a:prstGeom prst="rect">
            <a:avLst/>
          </a:prstGeom>
          <a:noFill/>
        </p:spPr>
        <p:txBody>
          <a:bodyPr wrap="square" rtlCol="0">
            <a:spAutoFit/>
          </a:bodyPr>
          <a:lstStyle/>
          <a:p>
            <a:r>
              <a:rPr lang="en-US" sz="4000" dirty="0" smtClean="0">
                <a:solidFill>
                  <a:srgbClr val="D34E24"/>
                </a:solidFill>
                <a:latin typeface="Tahoma" panose="020B0604030504040204" pitchFamily="34" charset="0"/>
                <a:ea typeface="Tahoma" panose="020B0604030504040204" pitchFamily="34" charset="0"/>
                <a:cs typeface="Tahoma" panose="020B0604030504040204" pitchFamily="34" charset="0"/>
              </a:rPr>
              <a:t>Flavescenza </a:t>
            </a:r>
            <a:r>
              <a:rPr lang="en-US" sz="4000" dirty="0" err="1" smtClean="0">
                <a:solidFill>
                  <a:srgbClr val="D34E24"/>
                </a:solidFill>
                <a:latin typeface="Tahoma" panose="020B0604030504040204" pitchFamily="34" charset="0"/>
                <a:ea typeface="Tahoma" panose="020B0604030504040204" pitchFamily="34" charset="0"/>
                <a:cs typeface="Tahoma" panose="020B0604030504040204" pitchFamily="34" charset="0"/>
              </a:rPr>
              <a:t>Dorata</a:t>
            </a:r>
            <a:endParaRPr lang="en-US" sz="4000" dirty="0">
              <a:solidFill>
                <a:srgbClr val="D34E24"/>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757042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ttore 1 6"/>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8" name="CasellaDiTesto 7"/>
          <p:cNvSpPr txBox="1"/>
          <p:nvPr/>
        </p:nvSpPr>
        <p:spPr>
          <a:xfrm>
            <a:off x="491319" y="1090023"/>
            <a:ext cx="4435523" cy="461665"/>
          </a:xfrm>
          <a:prstGeom prst="rect">
            <a:avLst/>
          </a:prstGeom>
          <a:noFill/>
        </p:spPr>
        <p:txBody>
          <a:bodyPr wrap="square" rtlCol="0">
            <a:spAutoFit/>
          </a:bodyPr>
          <a:lstStyle/>
          <a:p>
            <a:r>
              <a:rPr lang="en-US" sz="2400" i="1" dirty="0" smtClean="0">
                <a:solidFill>
                  <a:srgbClr val="FF6B35"/>
                </a:solidFill>
                <a:latin typeface="Tahoma" panose="020B0604030504040204" pitchFamily="34" charset="0"/>
                <a:ea typeface="Tahoma" panose="020B0604030504040204" pitchFamily="34" charset="0"/>
                <a:cs typeface="Tahoma" panose="020B0604030504040204" pitchFamily="34" charset="0"/>
              </a:rPr>
              <a:t>Video-clip</a:t>
            </a:r>
            <a:endParaRPr lang="en-US" sz="2400" i="1" dirty="0">
              <a:solidFill>
                <a:srgbClr val="FF6B35"/>
              </a:solidFill>
              <a:latin typeface="Tahoma" panose="020B0604030504040204" pitchFamily="34" charset="0"/>
              <a:ea typeface="Tahoma" panose="020B0604030504040204" pitchFamily="34" charset="0"/>
              <a:cs typeface="Tahoma" panose="020B0604030504040204" pitchFamily="34" charset="0"/>
            </a:endParaRPr>
          </a:p>
        </p:txBody>
      </p:sp>
      <p:pic>
        <p:nvPicPr>
          <p:cNvPr id="2" name="DJQe7MI7qC4"/>
          <p:cNvPicPr>
            <a:picLocks noRot="1" noChangeAspect="1"/>
          </p:cNvPicPr>
          <p:nvPr>
            <a:videoFile r:link="rId1"/>
          </p:nvPr>
        </p:nvPicPr>
        <p:blipFill>
          <a:blip r:embed="rId3"/>
          <a:stretch>
            <a:fillRect/>
          </a:stretch>
        </p:blipFill>
        <p:spPr>
          <a:xfrm>
            <a:off x="698382" y="2259574"/>
            <a:ext cx="7788394" cy="4380972"/>
          </a:xfrm>
          <a:prstGeom prst="rect">
            <a:avLst/>
          </a:prstGeom>
        </p:spPr>
      </p:pic>
      <p:sp>
        <p:nvSpPr>
          <p:cNvPr id="9" name="CasellaDiTesto 8"/>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Tahoma" panose="020B0604030504040204" pitchFamily="34" charset="0"/>
                <a:ea typeface="Tahoma" panose="020B0604030504040204" pitchFamily="34" charset="0"/>
                <a:cs typeface="Tahoma" panose="020B0604030504040204" pitchFamily="34" charset="0"/>
              </a:rPr>
              <a:t>Flavescenza </a:t>
            </a:r>
            <a:r>
              <a:rPr lang="en-US" sz="4000" dirty="0" err="1" smtClean="0">
                <a:solidFill>
                  <a:srgbClr val="D34E24"/>
                </a:solidFill>
                <a:latin typeface="Tahoma" panose="020B0604030504040204" pitchFamily="34" charset="0"/>
                <a:ea typeface="Tahoma" panose="020B0604030504040204" pitchFamily="34" charset="0"/>
                <a:cs typeface="Tahoma" panose="020B0604030504040204" pitchFamily="34" charset="0"/>
              </a:rPr>
              <a:t>Dorata</a:t>
            </a:r>
            <a:endParaRPr lang="en-US" sz="4000" dirty="0">
              <a:solidFill>
                <a:srgbClr val="D34E24"/>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043386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95740" y="3243262"/>
            <a:ext cx="5005373" cy="3543301"/>
          </a:xfrm>
          <a:prstGeom prst="rect">
            <a:avLst/>
          </a:prstGeom>
        </p:spPr>
      </p:pic>
      <p:cxnSp>
        <p:nvCxnSpPr>
          <p:cNvPr id="3" name="Connettore 1 2"/>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491319" y="1090023"/>
            <a:ext cx="4435523" cy="461665"/>
          </a:xfrm>
          <a:prstGeom prst="rect">
            <a:avLst/>
          </a:prstGeom>
          <a:noFill/>
        </p:spPr>
        <p:txBody>
          <a:bodyPr wrap="square" rtlCol="0">
            <a:spAutoFit/>
          </a:bodyPr>
          <a:lstStyle/>
          <a:p>
            <a:r>
              <a:rPr lang="en-US" sz="2400" dirty="0" smtClean="0">
                <a:solidFill>
                  <a:srgbClr val="FF6B35"/>
                </a:solidFill>
                <a:latin typeface="Tahoma" panose="020B0604030504040204" pitchFamily="34" charset="0"/>
                <a:ea typeface="Tahoma" panose="020B0604030504040204" pitchFamily="34" charset="0"/>
                <a:cs typeface="Tahoma" panose="020B0604030504040204" pitchFamily="34" charset="0"/>
              </a:rPr>
              <a:t>Come </a:t>
            </a:r>
            <a:r>
              <a:rPr lang="en-US" sz="2400" dirty="0" err="1" smtClean="0">
                <a:solidFill>
                  <a:srgbClr val="FF6B35"/>
                </a:solidFill>
                <a:latin typeface="Tahoma" panose="020B0604030504040204" pitchFamily="34" charset="0"/>
                <a:ea typeface="Tahoma" panose="020B0604030504040204" pitchFamily="34" charset="0"/>
                <a:cs typeface="Tahoma" panose="020B0604030504040204" pitchFamily="34" charset="0"/>
              </a:rPr>
              <a:t>gestire</a:t>
            </a:r>
            <a:r>
              <a:rPr lang="en-US" sz="2400" dirty="0" smtClean="0">
                <a:solidFill>
                  <a:srgbClr val="FF6B35"/>
                </a:solidFill>
                <a:latin typeface="Tahoma" panose="020B0604030504040204" pitchFamily="34" charset="0"/>
                <a:ea typeface="Tahoma" panose="020B0604030504040204" pitchFamily="34" charset="0"/>
                <a:cs typeface="Tahoma" panose="020B0604030504040204" pitchFamily="34" charset="0"/>
              </a:rPr>
              <a:t> la FD</a:t>
            </a:r>
            <a:endParaRPr lang="en-US" sz="2400" dirty="0">
              <a:solidFill>
                <a:srgbClr val="FF6B35"/>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p:cNvSpPr txBox="1"/>
          <p:nvPr/>
        </p:nvSpPr>
        <p:spPr>
          <a:xfrm>
            <a:off x="273046" y="2343144"/>
            <a:ext cx="8656642" cy="866904"/>
          </a:xfrm>
          <a:prstGeom prst="rect">
            <a:avLst/>
          </a:prstGeom>
          <a:noFill/>
        </p:spPr>
        <p:txBody>
          <a:bodyPr wrap="square" rtlCol="0">
            <a:spAutoFit/>
          </a:bodyPr>
          <a:lstStyle/>
          <a:p>
            <a:pPr algn="just">
              <a:lnSpc>
                <a:spcPct val="150000"/>
              </a:lnSpc>
            </a:pPr>
            <a:r>
              <a:rPr lang="it-IT" dirty="0" smtClean="0">
                <a:solidFill>
                  <a:srgbClr val="3A3042"/>
                </a:solidFill>
                <a:latin typeface="Tahoma" panose="020B0604030504040204" pitchFamily="34" charset="0"/>
                <a:ea typeface="Tahoma" panose="020B0604030504040204" pitchFamily="34" charset="0"/>
                <a:cs typeface="Tahoma" panose="020B0604030504040204" pitchFamily="34" charset="0"/>
              </a:rPr>
              <a:t>Sapendo che ST ha </a:t>
            </a:r>
            <a:r>
              <a:rPr lang="it-IT" dirty="0" smtClean="0">
                <a:solidFill>
                  <a:srgbClr val="D34E24"/>
                </a:solidFill>
                <a:latin typeface="Tahoma" panose="020B0604030504040204" pitchFamily="34" charset="0"/>
                <a:ea typeface="Tahoma" panose="020B0604030504040204" pitchFamily="34" charset="0"/>
                <a:cs typeface="Tahoma" panose="020B0604030504040204" pitchFamily="34" charset="0"/>
              </a:rPr>
              <a:t>una sola generazione </a:t>
            </a:r>
            <a:r>
              <a:rPr lang="it-IT" dirty="0" smtClean="0">
                <a:solidFill>
                  <a:srgbClr val="3A3042"/>
                </a:solidFill>
                <a:latin typeface="Tahoma" panose="020B0604030504040204" pitchFamily="34" charset="0"/>
                <a:ea typeface="Tahoma" panose="020B0604030504040204" pitchFamily="34" charset="0"/>
                <a:cs typeface="Tahoma" panose="020B0604030504040204" pitchFamily="34" charset="0"/>
              </a:rPr>
              <a:t>per anno e che il fitoplasma della FD </a:t>
            </a:r>
            <a:r>
              <a:rPr lang="it-IT" dirty="0" smtClean="0">
                <a:solidFill>
                  <a:srgbClr val="D34E24"/>
                </a:solidFill>
                <a:latin typeface="Tahoma" panose="020B0604030504040204" pitchFamily="34" charset="0"/>
                <a:ea typeface="Tahoma" panose="020B0604030504040204" pitchFamily="34" charset="0"/>
                <a:cs typeface="Tahoma" panose="020B0604030504040204" pitchFamily="34" charset="0"/>
              </a:rPr>
              <a:t>non viene passato da generazione a generazione</a:t>
            </a:r>
            <a:endParaRPr lang="it-IT" dirty="0">
              <a:solidFill>
                <a:srgbClr val="D34E24"/>
              </a:solidFill>
              <a:latin typeface="Tahoma" panose="020B0604030504040204" pitchFamily="34" charset="0"/>
              <a:ea typeface="Tahoma" panose="020B0604030504040204" pitchFamily="34" charset="0"/>
              <a:cs typeface="Tahoma" panose="020B0604030504040204" pitchFamily="34" charset="0"/>
            </a:endParaRPr>
          </a:p>
        </p:txBody>
      </p:sp>
      <p:sp>
        <p:nvSpPr>
          <p:cNvPr id="7" name="CasellaDiTesto 6"/>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Tahoma" panose="020B0604030504040204" pitchFamily="34" charset="0"/>
                <a:ea typeface="Tahoma" panose="020B0604030504040204" pitchFamily="34" charset="0"/>
                <a:cs typeface="Tahoma" panose="020B0604030504040204" pitchFamily="34" charset="0"/>
              </a:rPr>
              <a:t>Flavescenza </a:t>
            </a:r>
            <a:r>
              <a:rPr lang="en-US" sz="4000" dirty="0" err="1" smtClean="0">
                <a:solidFill>
                  <a:srgbClr val="D34E24"/>
                </a:solidFill>
                <a:latin typeface="Tahoma" panose="020B0604030504040204" pitchFamily="34" charset="0"/>
                <a:ea typeface="Tahoma" panose="020B0604030504040204" pitchFamily="34" charset="0"/>
                <a:cs typeface="Tahoma" panose="020B0604030504040204" pitchFamily="34" charset="0"/>
              </a:rPr>
              <a:t>Dorata</a:t>
            </a:r>
            <a:endParaRPr lang="en-US" sz="4000" dirty="0">
              <a:solidFill>
                <a:srgbClr val="D34E24"/>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06988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ttore 1 2"/>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5" name="CasellaDiTesto 4"/>
          <p:cNvSpPr txBox="1"/>
          <p:nvPr/>
        </p:nvSpPr>
        <p:spPr>
          <a:xfrm>
            <a:off x="273046" y="2343144"/>
            <a:ext cx="8656642" cy="3693319"/>
          </a:xfrm>
          <a:prstGeom prst="rect">
            <a:avLst/>
          </a:prstGeom>
          <a:noFill/>
        </p:spPr>
        <p:txBody>
          <a:bodyPr wrap="square" rtlCol="0">
            <a:spAutoFit/>
          </a:bodyPr>
          <a:lstStyle/>
          <a:p>
            <a:pPr algn="just">
              <a:lnSpc>
                <a:spcPct val="150000"/>
              </a:lnSpc>
            </a:pPr>
            <a:r>
              <a:rPr lang="it-IT" dirty="0" smtClean="0">
                <a:solidFill>
                  <a:srgbClr val="3A3042"/>
                </a:solidFill>
                <a:latin typeface="Tahoma" panose="020B0604030504040204" pitchFamily="34" charset="0"/>
                <a:ea typeface="Tahoma" panose="020B0604030504040204" pitchFamily="34" charset="0"/>
                <a:cs typeface="Tahoma" panose="020B0604030504040204" pitchFamily="34" charset="0"/>
              </a:rPr>
              <a:t>È possibile gestire la Flavescenza dorata solo se queste quattro pratiche vengono adottate:</a:t>
            </a:r>
          </a:p>
          <a:p>
            <a:pPr algn="just">
              <a:lnSpc>
                <a:spcPct val="150000"/>
              </a:lnSpc>
            </a:pPr>
            <a:endParaRPr lang="it-IT" dirty="0" smtClean="0">
              <a:solidFill>
                <a:srgbClr val="3A3042"/>
              </a:solidFill>
              <a:latin typeface="Tahoma" panose="020B0604030504040204" pitchFamily="34" charset="0"/>
              <a:ea typeface="Tahoma" panose="020B0604030504040204" pitchFamily="34" charset="0"/>
              <a:cs typeface="Tahoma" panose="020B0604030504040204" pitchFamily="34" charset="0"/>
            </a:endParaRPr>
          </a:p>
          <a:p>
            <a:pPr marL="742950" lvl="1" indent="-285750" algn="just">
              <a:lnSpc>
                <a:spcPct val="150000"/>
              </a:lnSpc>
              <a:buClr>
                <a:srgbClr val="D34E24"/>
              </a:buClr>
              <a:buFont typeface="Arial" panose="020B0604020202020204" pitchFamily="34" charset="0"/>
              <a:buChar char="•"/>
            </a:pPr>
            <a:r>
              <a:rPr lang="it-IT" dirty="0" smtClean="0">
                <a:solidFill>
                  <a:srgbClr val="3A3042"/>
                </a:solidFill>
                <a:latin typeface="Tahoma" panose="020B0604030504040204" pitchFamily="34" charset="0"/>
                <a:ea typeface="Tahoma" panose="020B0604030504040204" pitchFamily="34" charset="0"/>
                <a:cs typeface="Tahoma" panose="020B0604030504040204" pitchFamily="34" charset="0"/>
              </a:rPr>
              <a:t>Le barbatelle impiantate non devono essere infette</a:t>
            </a:r>
          </a:p>
          <a:p>
            <a:pPr marL="742950" lvl="1" indent="-285750" algn="just">
              <a:lnSpc>
                <a:spcPct val="150000"/>
              </a:lnSpc>
              <a:buClr>
                <a:srgbClr val="D34E24"/>
              </a:buClr>
              <a:buFont typeface="Arial" panose="020B0604020202020204" pitchFamily="34" charset="0"/>
              <a:buChar char="•"/>
            </a:pPr>
            <a:r>
              <a:rPr lang="it-IT" dirty="0" smtClean="0">
                <a:solidFill>
                  <a:srgbClr val="3A3042"/>
                </a:solidFill>
                <a:latin typeface="Tahoma" panose="020B0604030504040204" pitchFamily="34" charset="0"/>
                <a:ea typeface="Tahoma" panose="020B0604030504040204" pitchFamily="34" charset="0"/>
                <a:cs typeface="Tahoma" panose="020B0604030504040204" pitchFamily="34" charset="0"/>
              </a:rPr>
              <a:t>Combattere l’insetto vettore</a:t>
            </a:r>
          </a:p>
          <a:p>
            <a:pPr marL="742950" lvl="1" indent="-285750" algn="just">
              <a:lnSpc>
                <a:spcPct val="150000"/>
              </a:lnSpc>
              <a:buClr>
                <a:srgbClr val="D34E24"/>
              </a:buClr>
              <a:buFont typeface="Arial" panose="020B0604020202020204" pitchFamily="34" charset="0"/>
              <a:buChar char="•"/>
            </a:pPr>
            <a:r>
              <a:rPr lang="it-IT" dirty="0" smtClean="0">
                <a:solidFill>
                  <a:srgbClr val="3A3042"/>
                </a:solidFill>
                <a:latin typeface="Tahoma" panose="020B0604030504040204" pitchFamily="34" charset="0"/>
                <a:ea typeface="Tahoma" panose="020B0604030504040204" pitchFamily="34" charset="0"/>
                <a:cs typeface="Tahoma" panose="020B0604030504040204" pitchFamily="34" charset="0"/>
              </a:rPr>
              <a:t>Costanti attività di monitoraggio</a:t>
            </a:r>
          </a:p>
          <a:p>
            <a:pPr marL="742950" lvl="1" indent="-285750" algn="just">
              <a:lnSpc>
                <a:spcPct val="150000"/>
              </a:lnSpc>
              <a:buClr>
                <a:srgbClr val="D34E24"/>
              </a:buClr>
              <a:buFont typeface="Arial" panose="020B0604020202020204" pitchFamily="34" charset="0"/>
              <a:buChar char="•"/>
            </a:pPr>
            <a:r>
              <a:rPr lang="it-IT" dirty="0" smtClean="0">
                <a:solidFill>
                  <a:srgbClr val="3A3042"/>
                </a:solidFill>
                <a:latin typeface="Tahoma" panose="020B0604030504040204" pitchFamily="34" charset="0"/>
                <a:ea typeface="Tahoma" panose="020B0604030504040204" pitchFamily="34" charset="0"/>
                <a:cs typeface="Tahoma" panose="020B0604030504040204" pitchFamily="34" charset="0"/>
              </a:rPr>
              <a:t>Eradicazione di piante infette</a:t>
            </a:r>
          </a:p>
          <a:p>
            <a:pPr marL="742950" lvl="1" indent="-285750" algn="just">
              <a:lnSpc>
                <a:spcPct val="150000"/>
              </a:lnSpc>
              <a:buClr>
                <a:srgbClr val="D34E24"/>
              </a:buClr>
              <a:buFont typeface="Arial" panose="020B0604020202020204" pitchFamily="34" charset="0"/>
              <a:buChar char="•"/>
            </a:pPr>
            <a:endParaRPr lang="en-US" dirty="0" smtClean="0">
              <a:solidFill>
                <a:srgbClr val="FA9F42"/>
              </a:solidFill>
              <a:latin typeface="Tahoma" panose="020B0604030504040204" pitchFamily="34" charset="0"/>
              <a:ea typeface="Tahoma" panose="020B0604030504040204" pitchFamily="34" charset="0"/>
              <a:cs typeface="Tahoma" panose="020B0604030504040204" pitchFamily="34" charset="0"/>
            </a:endParaRPr>
          </a:p>
          <a:p>
            <a:pPr algn="just"/>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p:cNvSpPr txBox="1"/>
          <p:nvPr/>
        </p:nvSpPr>
        <p:spPr>
          <a:xfrm>
            <a:off x="491319" y="1090023"/>
            <a:ext cx="4435523" cy="461665"/>
          </a:xfrm>
          <a:prstGeom prst="rect">
            <a:avLst/>
          </a:prstGeom>
          <a:noFill/>
        </p:spPr>
        <p:txBody>
          <a:bodyPr wrap="square" rtlCol="0">
            <a:spAutoFit/>
          </a:bodyPr>
          <a:lstStyle/>
          <a:p>
            <a:r>
              <a:rPr lang="en-US" sz="2400" dirty="0" smtClean="0">
                <a:solidFill>
                  <a:srgbClr val="FF6B35"/>
                </a:solidFill>
                <a:latin typeface="Tahoma" panose="020B0604030504040204" pitchFamily="34" charset="0"/>
                <a:ea typeface="Tahoma" panose="020B0604030504040204" pitchFamily="34" charset="0"/>
                <a:cs typeface="Tahoma" panose="020B0604030504040204" pitchFamily="34" charset="0"/>
              </a:rPr>
              <a:t>Come </a:t>
            </a:r>
            <a:r>
              <a:rPr lang="en-US" sz="2400" dirty="0" err="1" smtClean="0">
                <a:solidFill>
                  <a:srgbClr val="FF6B35"/>
                </a:solidFill>
                <a:latin typeface="Tahoma" panose="020B0604030504040204" pitchFamily="34" charset="0"/>
                <a:ea typeface="Tahoma" panose="020B0604030504040204" pitchFamily="34" charset="0"/>
                <a:cs typeface="Tahoma" panose="020B0604030504040204" pitchFamily="34" charset="0"/>
              </a:rPr>
              <a:t>gestire</a:t>
            </a:r>
            <a:r>
              <a:rPr lang="en-US" sz="2400" dirty="0" smtClean="0">
                <a:solidFill>
                  <a:srgbClr val="FF6B35"/>
                </a:solidFill>
                <a:latin typeface="Tahoma" panose="020B0604030504040204" pitchFamily="34" charset="0"/>
                <a:ea typeface="Tahoma" panose="020B0604030504040204" pitchFamily="34" charset="0"/>
                <a:cs typeface="Tahoma" panose="020B0604030504040204" pitchFamily="34" charset="0"/>
              </a:rPr>
              <a:t> la FD</a:t>
            </a:r>
            <a:endParaRPr lang="en-US" sz="2400" dirty="0">
              <a:solidFill>
                <a:srgbClr val="FF6B35"/>
              </a:solidFill>
              <a:latin typeface="Tahoma" panose="020B0604030504040204" pitchFamily="34" charset="0"/>
              <a:ea typeface="Tahoma" panose="020B0604030504040204" pitchFamily="34" charset="0"/>
              <a:cs typeface="Tahoma" panose="020B0604030504040204" pitchFamily="34" charset="0"/>
            </a:endParaRPr>
          </a:p>
        </p:txBody>
      </p:sp>
      <p:sp>
        <p:nvSpPr>
          <p:cNvPr id="7" name="CasellaDiTesto 6"/>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Tahoma" panose="020B0604030504040204" pitchFamily="34" charset="0"/>
                <a:ea typeface="Tahoma" panose="020B0604030504040204" pitchFamily="34" charset="0"/>
                <a:cs typeface="Tahoma" panose="020B0604030504040204" pitchFamily="34" charset="0"/>
              </a:rPr>
              <a:t>Flavescenza </a:t>
            </a:r>
            <a:r>
              <a:rPr lang="en-US" sz="4000" dirty="0" err="1" smtClean="0">
                <a:solidFill>
                  <a:srgbClr val="D34E24"/>
                </a:solidFill>
                <a:latin typeface="Tahoma" panose="020B0604030504040204" pitchFamily="34" charset="0"/>
                <a:ea typeface="Tahoma" panose="020B0604030504040204" pitchFamily="34" charset="0"/>
                <a:cs typeface="Tahoma" panose="020B0604030504040204" pitchFamily="34" charset="0"/>
              </a:rPr>
              <a:t>Dorata</a:t>
            </a:r>
            <a:endParaRPr lang="en-US" sz="4000" dirty="0">
              <a:solidFill>
                <a:srgbClr val="D34E24"/>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054431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ttore 1 2"/>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491319" y="1090023"/>
            <a:ext cx="4435523" cy="461665"/>
          </a:xfrm>
          <a:prstGeom prst="rect">
            <a:avLst/>
          </a:prstGeom>
          <a:noFill/>
        </p:spPr>
        <p:txBody>
          <a:bodyPr wrap="square" rtlCol="0">
            <a:spAutoFit/>
          </a:bodyPr>
          <a:lstStyle/>
          <a:p>
            <a:r>
              <a:rPr lang="en-US" sz="2400" dirty="0" err="1" smtClean="0">
                <a:solidFill>
                  <a:srgbClr val="FF6B35"/>
                </a:solidFill>
                <a:latin typeface="Tahoma" panose="020B0604030504040204" pitchFamily="34" charset="0"/>
                <a:ea typeface="Tahoma" panose="020B0604030504040204" pitchFamily="34" charset="0"/>
                <a:cs typeface="Tahoma" panose="020B0604030504040204" pitchFamily="34" charset="0"/>
              </a:rPr>
              <a:t>Impianto</a:t>
            </a:r>
            <a:endParaRPr lang="en-US" sz="2400" dirty="0">
              <a:solidFill>
                <a:srgbClr val="FF6B35"/>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p:cNvSpPr txBox="1"/>
          <p:nvPr/>
        </p:nvSpPr>
        <p:spPr>
          <a:xfrm>
            <a:off x="3857626" y="3099468"/>
            <a:ext cx="5086350" cy="2585323"/>
          </a:xfrm>
          <a:prstGeom prst="rect">
            <a:avLst/>
          </a:prstGeom>
          <a:noFill/>
        </p:spPr>
        <p:txBody>
          <a:bodyPr wrap="square" rtlCol="0">
            <a:spAutoFit/>
          </a:bodyPr>
          <a:lstStyle/>
          <a:p>
            <a:pPr algn="just">
              <a:lnSpc>
                <a:spcPct val="150000"/>
              </a:lnSpc>
            </a:pPr>
            <a:r>
              <a:rPr lang="it-IT" dirty="0" smtClean="0">
                <a:solidFill>
                  <a:srgbClr val="3A3042"/>
                </a:solidFill>
                <a:latin typeface="Tahoma" panose="020B0604030504040204" pitchFamily="34" charset="0"/>
                <a:ea typeface="Tahoma" panose="020B0604030504040204" pitchFamily="34" charset="0"/>
                <a:cs typeface="Tahoma" panose="020B0604030504040204" pitchFamily="34" charset="0"/>
              </a:rPr>
              <a:t>Le nuove piante non devono essere infette.</a:t>
            </a:r>
          </a:p>
          <a:p>
            <a:pPr algn="just">
              <a:lnSpc>
                <a:spcPct val="150000"/>
              </a:lnSpc>
            </a:pPr>
            <a:r>
              <a:rPr lang="it-IT" dirty="0" smtClean="0">
                <a:solidFill>
                  <a:srgbClr val="3A3042"/>
                </a:solidFill>
                <a:latin typeface="Tahoma" panose="020B0604030504040204" pitchFamily="34" charset="0"/>
                <a:ea typeface="Tahoma" panose="020B0604030504040204" pitchFamily="34" charset="0"/>
                <a:cs typeface="Tahoma" panose="020B0604030504040204" pitchFamily="34" charset="0"/>
              </a:rPr>
              <a:t>Visto che il fitoplasma è sensibile al calore i vivaisti stanno iniziando ad usare un trattamento in acqua calda. </a:t>
            </a:r>
          </a:p>
          <a:p>
            <a:pPr algn="just">
              <a:lnSpc>
                <a:spcPct val="150000"/>
              </a:lnSpc>
            </a:pPr>
            <a:r>
              <a:rPr lang="it-IT" dirty="0" smtClean="0">
                <a:solidFill>
                  <a:srgbClr val="3A3042"/>
                </a:solidFill>
                <a:latin typeface="Tahoma" panose="020B0604030504040204" pitchFamily="34" charset="0"/>
                <a:ea typeface="Tahoma" panose="020B0604030504040204" pitchFamily="34" charset="0"/>
                <a:cs typeface="Tahoma" panose="020B0604030504040204" pitchFamily="34" charset="0"/>
              </a:rPr>
              <a:t>Questo trattamento riesce a garantire piante esenti da fitoplasma.</a:t>
            </a:r>
            <a:endParaRPr lang="it-IT" dirty="0" smtClean="0">
              <a:solidFill>
                <a:srgbClr val="FA9F42"/>
              </a:solidFill>
              <a:latin typeface="Tahoma" panose="020B0604030504040204" pitchFamily="34" charset="0"/>
              <a:ea typeface="Tahoma" panose="020B0604030504040204" pitchFamily="34" charset="0"/>
              <a:cs typeface="Tahoma" panose="020B0604030504040204" pitchFamily="34" charset="0"/>
            </a:endParaRPr>
          </a:p>
        </p:txBody>
      </p:sp>
      <p:pic>
        <p:nvPicPr>
          <p:cNvPr id="6" name="Immagin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8775" y="2564381"/>
            <a:ext cx="3240000" cy="3240000"/>
          </a:xfrm>
          <a:prstGeom prst="ellipse">
            <a:avLst/>
          </a:prstGeom>
        </p:spPr>
      </p:pic>
      <p:sp>
        <p:nvSpPr>
          <p:cNvPr id="7" name="CasellaDiTesto 6"/>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Tahoma" panose="020B0604030504040204" pitchFamily="34" charset="0"/>
                <a:ea typeface="Tahoma" panose="020B0604030504040204" pitchFamily="34" charset="0"/>
                <a:cs typeface="Tahoma" panose="020B0604030504040204" pitchFamily="34" charset="0"/>
              </a:rPr>
              <a:t>Flavescenza </a:t>
            </a:r>
            <a:r>
              <a:rPr lang="en-US" sz="4000" dirty="0" err="1" smtClean="0">
                <a:solidFill>
                  <a:srgbClr val="D34E24"/>
                </a:solidFill>
                <a:latin typeface="Tahoma" panose="020B0604030504040204" pitchFamily="34" charset="0"/>
                <a:ea typeface="Tahoma" panose="020B0604030504040204" pitchFamily="34" charset="0"/>
                <a:cs typeface="Tahoma" panose="020B0604030504040204" pitchFamily="34" charset="0"/>
              </a:rPr>
              <a:t>Dorata</a:t>
            </a:r>
            <a:endParaRPr lang="en-US" sz="4000" dirty="0">
              <a:solidFill>
                <a:srgbClr val="D34E24"/>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512531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ttore 1 2"/>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491319" y="1090023"/>
            <a:ext cx="4435523" cy="461665"/>
          </a:xfrm>
          <a:prstGeom prst="rect">
            <a:avLst/>
          </a:prstGeom>
          <a:noFill/>
        </p:spPr>
        <p:txBody>
          <a:bodyPr wrap="square" rtlCol="0">
            <a:spAutoFit/>
          </a:bodyPr>
          <a:lstStyle/>
          <a:p>
            <a:r>
              <a:rPr lang="it-IT" sz="2400" dirty="0" smtClean="0">
                <a:solidFill>
                  <a:srgbClr val="FF6B35"/>
                </a:solidFill>
                <a:latin typeface="Tahoma" panose="020B0604030504040204" pitchFamily="34" charset="0"/>
                <a:ea typeface="Tahoma" panose="020B0604030504040204" pitchFamily="34" charset="0"/>
                <a:cs typeface="Tahoma" panose="020B0604030504040204" pitchFamily="34" charset="0"/>
              </a:rPr>
              <a:t>Lotta contro l’insetto vettore</a:t>
            </a:r>
            <a:endParaRPr lang="it-IT" sz="2400" dirty="0">
              <a:solidFill>
                <a:srgbClr val="FF6B35"/>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p:cNvSpPr txBox="1"/>
          <p:nvPr/>
        </p:nvSpPr>
        <p:spPr>
          <a:xfrm>
            <a:off x="273046" y="2343144"/>
            <a:ext cx="8656642" cy="451406"/>
          </a:xfrm>
          <a:prstGeom prst="rect">
            <a:avLst/>
          </a:prstGeom>
          <a:noFill/>
        </p:spPr>
        <p:txBody>
          <a:bodyPr wrap="square" rtlCol="0">
            <a:spAutoFit/>
          </a:bodyPr>
          <a:lstStyle/>
          <a:p>
            <a:pPr algn="just">
              <a:lnSpc>
                <a:spcPct val="150000"/>
              </a:lnSpc>
            </a:pPr>
            <a:r>
              <a:rPr lang="it-IT" dirty="0" smtClean="0">
                <a:solidFill>
                  <a:srgbClr val="3A3042"/>
                </a:solidFill>
                <a:latin typeface="Tahoma" panose="020B0604030504040204" pitchFamily="34" charset="0"/>
                <a:ea typeface="Tahoma" panose="020B0604030504040204" pitchFamily="34" charset="0"/>
                <a:cs typeface="Tahoma" panose="020B0604030504040204" pitchFamily="34" charset="0"/>
              </a:rPr>
              <a:t>La lotta contro l’insetto vettore è fondamentale per la gestione della FD</a:t>
            </a:r>
            <a:endParaRPr lang="it-IT" dirty="0" smtClean="0">
              <a:solidFill>
                <a:srgbClr val="FA9F42"/>
              </a:solidFill>
              <a:latin typeface="Tahoma" panose="020B0604030504040204" pitchFamily="34" charset="0"/>
              <a:ea typeface="Tahoma" panose="020B0604030504040204" pitchFamily="34" charset="0"/>
              <a:cs typeface="Tahoma" panose="020B0604030504040204" pitchFamily="34" charset="0"/>
            </a:endParaRPr>
          </a:p>
        </p:txBody>
      </p:sp>
      <p:pic>
        <p:nvPicPr>
          <p:cNvPr id="6" name="Immagin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59225" y="3800475"/>
            <a:ext cx="4826000" cy="2760663"/>
          </a:xfrm>
          <a:prstGeom prst="rect">
            <a:avLst/>
          </a:prstGeom>
          <a:effectLst>
            <a:softEdge rad="63500"/>
          </a:effectLst>
        </p:spPr>
      </p:pic>
      <p:sp>
        <p:nvSpPr>
          <p:cNvPr id="7" name="CasellaDiTesto 6"/>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Tahoma" panose="020B0604030504040204" pitchFamily="34" charset="0"/>
                <a:ea typeface="Tahoma" panose="020B0604030504040204" pitchFamily="34" charset="0"/>
                <a:cs typeface="Tahoma" panose="020B0604030504040204" pitchFamily="34" charset="0"/>
              </a:rPr>
              <a:t>Flavescenza </a:t>
            </a:r>
            <a:r>
              <a:rPr lang="en-US" sz="4000" dirty="0" err="1" smtClean="0">
                <a:solidFill>
                  <a:srgbClr val="D34E24"/>
                </a:solidFill>
                <a:latin typeface="Tahoma" panose="020B0604030504040204" pitchFamily="34" charset="0"/>
                <a:ea typeface="Tahoma" panose="020B0604030504040204" pitchFamily="34" charset="0"/>
                <a:cs typeface="Tahoma" panose="020B0604030504040204" pitchFamily="34" charset="0"/>
              </a:rPr>
              <a:t>Dorata</a:t>
            </a:r>
            <a:endParaRPr lang="en-US" sz="4000" dirty="0">
              <a:solidFill>
                <a:srgbClr val="D34E24"/>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313732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ttore 1 6"/>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8" name="CasellaDiTesto 7"/>
          <p:cNvSpPr txBox="1"/>
          <p:nvPr/>
        </p:nvSpPr>
        <p:spPr>
          <a:xfrm>
            <a:off x="491319" y="1090023"/>
            <a:ext cx="4435523" cy="461665"/>
          </a:xfrm>
          <a:prstGeom prst="rect">
            <a:avLst/>
          </a:prstGeom>
          <a:noFill/>
        </p:spPr>
        <p:txBody>
          <a:bodyPr wrap="square" rtlCol="0">
            <a:spAutoFit/>
          </a:bodyPr>
          <a:lstStyle/>
          <a:p>
            <a:r>
              <a:rPr lang="en-US" sz="2400" i="1" dirty="0" smtClean="0">
                <a:solidFill>
                  <a:srgbClr val="FF6B35"/>
                </a:solidFill>
                <a:latin typeface="Roboto Light" panose="02000000000000000000" pitchFamily="2" charset="0"/>
                <a:ea typeface="Roboto Light" panose="02000000000000000000" pitchFamily="2" charset="0"/>
                <a:cs typeface="Roboto Light" panose="02000000000000000000" pitchFamily="2" charset="0"/>
              </a:rPr>
              <a:t>Video-clip</a:t>
            </a:r>
            <a:endParaRPr lang="en-US" sz="2400" i="1" dirty="0">
              <a:solidFill>
                <a:srgbClr val="FF6B35"/>
              </a:solidFill>
              <a:latin typeface="Roboto Light" panose="02000000000000000000" pitchFamily="2" charset="0"/>
              <a:ea typeface="Roboto Light" panose="02000000000000000000" pitchFamily="2" charset="0"/>
              <a:cs typeface="Roboto Light" panose="02000000000000000000" pitchFamily="2" charset="0"/>
            </a:endParaRPr>
          </a:p>
        </p:txBody>
      </p:sp>
      <p:pic>
        <p:nvPicPr>
          <p:cNvPr id="2" name="frBAMjgUlT8"/>
          <p:cNvPicPr>
            <a:picLocks noRot="1" noChangeAspect="1"/>
          </p:cNvPicPr>
          <p:nvPr>
            <a:videoFile r:link="rId1"/>
          </p:nvPr>
        </p:nvPicPr>
        <p:blipFill>
          <a:blip r:embed="rId3"/>
          <a:stretch>
            <a:fillRect/>
          </a:stretch>
        </p:blipFill>
        <p:spPr>
          <a:xfrm>
            <a:off x="744537" y="2259574"/>
            <a:ext cx="7699375" cy="4330898"/>
          </a:xfrm>
          <a:prstGeom prst="rect">
            <a:avLst/>
          </a:prstGeom>
        </p:spPr>
      </p:pic>
      <p:sp>
        <p:nvSpPr>
          <p:cNvPr id="10" name="CasellaDiTesto 9"/>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Tahoma" panose="020B0604030504040204" pitchFamily="34" charset="0"/>
                <a:ea typeface="Tahoma" panose="020B0604030504040204" pitchFamily="34" charset="0"/>
                <a:cs typeface="Tahoma" panose="020B0604030504040204" pitchFamily="34" charset="0"/>
              </a:rPr>
              <a:t>Flavescenza </a:t>
            </a:r>
            <a:r>
              <a:rPr lang="en-US" sz="4000" dirty="0" err="1" smtClean="0">
                <a:solidFill>
                  <a:srgbClr val="D34E24"/>
                </a:solidFill>
                <a:latin typeface="Tahoma" panose="020B0604030504040204" pitchFamily="34" charset="0"/>
                <a:ea typeface="Tahoma" panose="020B0604030504040204" pitchFamily="34" charset="0"/>
                <a:cs typeface="Tahoma" panose="020B0604030504040204" pitchFamily="34" charset="0"/>
              </a:rPr>
              <a:t>Dorata</a:t>
            </a:r>
            <a:endParaRPr lang="en-US" sz="4000" dirty="0">
              <a:solidFill>
                <a:srgbClr val="D34E24"/>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8154579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949</TotalTime>
  <Words>1102</Words>
  <Application>Microsoft Office PowerPoint</Application>
  <PresentationFormat>Presentazione su schermo (4:3)</PresentationFormat>
  <Paragraphs>146</Paragraphs>
  <Slides>35</Slides>
  <Notes>2</Notes>
  <HiddenSlides>0</HiddenSlides>
  <MMClips>3</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35</vt:i4>
      </vt:variant>
    </vt:vector>
  </HeadingPairs>
  <TitlesOfParts>
    <vt:vector size="41" baseType="lpstr">
      <vt:lpstr>Arial</vt:lpstr>
      <vt:lpstr>Calibri</vt:lpstr>
      <vt:lpstr>Calibri Light</vt:lpstr>
      <vt:lpstr>Roboto Light</vt:lpstr>
      <vt:lpstr>Tahoma</vt:lpstr>
      <vt:lpstr>1_Tema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Francesco Invernizzi</dc:creator>
  <cp:lastModifiedBy>Francesco Invernizzi</cp:lastModifiedBy>
  <cp:revision>54</cp:revision>
  <dcterms:created xsi:type="dcterms:W3CDTF">2017-08-22T07:23:22Z</dcterms:created>
  <dcterms:modified xsi:type="dcterms:W3CDTF">2017-08-31T10:17:18Z</dcterms:modified>
</cp:coreProperties>
</file>